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2" r:id="rId1"/>
    <p:sldMasterId id="2147483924" r:id="rId2"/>
    <p:sldMasterId id="2147483934" r:id="rId3"/>
    <p:sldMasterId id="2147483945" r:id="rId4"/>
  </p:sldMasterIdLst>
  <p:notesMasterIdLst>
    <p:notesMasterId r:id="rId57"/>
  </p:notesMasterIdLst>
  <p:sldIdLst>
    <p:sldId id="256" r:id="rId5"/>
    <p:sldId id="334" r:id="rId6"/>
    <p:sldId id="330" r:id="rId7"/>
    <p:sldId id="333" r:id="rId8"/>
    <p:sldId id="331" r:id="rId9"/>
    <p:sldId id="335" r:id="rId10"/>
    <p:sldId id="340" r:id="rId11"/>
    <p:sldId id="341" r:id="rId12"/>
    <p:sldId id="342" r:id="rId13"/>
    <p:sldId id="343" r:id="rId14"/>
    <p:sldId id="344" r:id="rId15"/>
    <p:sldId id="345" r:id="rId16"/>
    <p:sldId id="346" r:id="rId17"/>
    <p:sldId id="336" r:id="rId18"/>
    <p:sldId id="337" r:id="rId19"/>
    <p:sldId id="338" r:id="rId20"/>
    <p:sldId id="349" r:id="rId21"/>
    <p:sldId id="347" r:id="rId22"/>
    <p:sldId id="350" r:id="rId23"/>
    <p:sldId id="348" r:id="rId24"/>
    <p:sldId id="351" r:id="rId25"/>
    <p:sldId id="339" r:id="rId26"/>
    <p:sldId id="352" r:id="rId27"/>
    <p:sldId id="353" r:id="rId28"/>
    <p:sldId id="354" r:id="rId29"/>
    <p:sldId id="355" r:id="rId30"/>
    <p:sldId id="356" r:id="rId31"/>
    <p:sldId id="357" r:id="rId32"/>
    <p:sldId id="1410" r:id="rId33"/>
    <p:sldId id="1411" r:id="rId34"/>
    <p:sldId id="1412" r:id="rId35"/>
    <p:sldId id="1413" r:id="rId36"/>
    <p:sldId id="1431" r:id="rId37"/>
    <p:sldId id="1392" r:id="rId38"/>
    <p:sldId id="1432" r:id="rId39"/>
    <p:sldId id="1449" r:id="rId40"/>
    <p:sldId id="1450" r:id="rId41"/>
    <p:sldId id="1451" r:id="rId42"/>
    <p:sldId id="1452" r:id="rId43"/>
    <p:sldId id="1453" r:id="rId44"/>
    <p:sldId id="1454" r:id="rId45"/>
    <p:sldId id="1455" r:id="rId46"/>
    <p:sldId id="1456" r:id="rId47"/>
    <p:sldId id="1462" r:id="rId48"/>
    <p:sldId id="1463" r:id="rId49"/>
    <p:sldId id="1457" r:id="rId50"/>
    <p:sldId id="1458" r:id="rId51"/>
    <p:sldId id="1459" r:id="rId52"/>
    <p:sldId id="1467" r:id="rId53"/>
    <p:sldId id="1464" r:id="rId54"/>
    <p:sldId id="1465" r:id="rId55"/>
    <p:sldId id="1466"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7BB6"/>
    <a:srgbClr val="ABD9E9"/>
    <a:srgbClr val="FFFFBF"/>
    <a:srgbClr val="FDAE61"/>
    <a:srgbClr val="D7191C"/>
    <a:srgbClr val="810F7C"/>
    <a:srgbClr val="8856A7"/>
    <a:srgbClr val="8C96C6"/>
    <a:srgbClr val="B3CDE3"/>
    <a:srgbClr val="EDF8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3"/>
    <p:restoredTop sz="89110"/>
  </p:normalViewPr>
  <p:slideViewPr>
    <p:cSldViewPr snapToGrid="0" snapToObjects="1">
      <p:cViewPr varScale="1">
        <p:scale>
          <a:sx n="96" d="100"/>
          <a:sy n="96" d="100"/>
        </p:scale>
        <p:origin x="4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1B432-CA49-394F-A532-26B0D002A51A}" type="datetimeFigureOut">
              <a:rPr lang="en-US" smtClean="0"/>
              <a:t>7/13/22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91E88-276F-A443-B3A6-F8B763DB4F44}" type="slidenum">
              <a:rPr lang="en-US" smtClean="0"/>
              <a:t>‹#›</a:t>
            </a:fld>
            <a:endParaRPr lang="en-US"/>
          </a:p>
        </p:txBody>
      </p:sp>
    </p:spTree>
    <p:extLst>
      <p:ext uri="{BB962C8B-B14F-4D97-AF65-F5344CB8AC3E}">
        <p14:creationId xmlns:p14="http://schemas.microsoft.com/office/powerpoint/2010/main" val="3608377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what is color? </a:t>
            </a:r>
          </a:p>
          <a:p>
            <a:endParaRPr lang="en-US" dirty="0"/>
          </a:p>
          <a:p>
            <a:r>
              <a:rPr lang="en-US" dirty="0"/>
              <a:t>Well, it’s how our brains process the different wavelengths of light that we’re able to see. </a:t>
            </a:r>
          </a:p>
        </p:txBody>
      </p:sp>
    </p:spTree>
    <p:extLst>
      <p:ext uri="{BB962C8B-B14F-4D97-AF65-F5344CB8AC3E}">
        <p14:creationId xmlns:p14="http://schemas.microsoft.com/office/powerpoint/2010/main" val="240114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simultaneous contrast. For example, who thinks the rectangle on the foreground is a solid color and who thinks is it colored with a gradient?  </a:t>
            </a:r>
          </a:p>
        </p:txBody>
      </p:sp>
    </p:spTree>
    <p:extLst>
      <p:ext uri="{BB962C8B-B14F-4D97-AF65-F5344CB8AC3E}">
        <p14:creationId xmlns:p14="http://schemas.microsoft.com/office/powerpoint/2010/main" val="56728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160730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here, are the two rectangles in the foreground the same color or different? </a:t>
            </a:r>
          </a:p>
        </p:txBody>
      </p:sp>
    </p:spTree>
    <p:extLst>
      <p:ext uri="{BB962C8B-B14F-4D97-AF65-F5344CB8AC3E}">
        <p14:creationId xmlns:p14="http://schemas.microsoft.com/office/powerpoint/2010/main" val="3437553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1501859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231274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this also true with colors? Are these greens the same or different? </a:t>
            </a:r>
          </a:p>
        </p:txBody>
      </p:sp>
    </p:spTree>
    <p:extLst>
      <p:ext uri="{BB962C8B-B14F-4D97-AF65-F5344CB8AC3E}">
        <p14:creationId xmlns:p14="http://schemas.microsoft.com/office/powerpoint/2010/main" val="1040420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this also true with colors? Are these greens the same or different? </a:t>
            </a:r>
          </a:p>
        </p:txBody>
      </p:sp>
    </p:spTree>
    <p:extLst>
      <p:ext uri="{BB962C8B-B14F-4D97-AF65-F5344CB8AC3E}">
        <p14:creationId xmlns:p14="http://schemas.microsoft.com/office/powerpoint/2010/main" val="1961453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this also true with colors? Are these greens the same or different? </a:t>
            </a:r>
          </a:p>
        </p:txBody>
      </p:sp>
    </p:spTree>
    <p:extLst>
      <p:ext uri="{BB962C8B-B14F-4D97-AF65-F5344CB8AC3E}">
        <p14:creationId xmlns:p14="http://schemas.microsoft.com/office/powerpoint/2010/main" val="561308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1180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9160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3200" dirty="0"/>
              <a:t>On a high-level, the way that processing works is like this: </a:t>
            </a:r>
          </a:p>
          <a:p>
            <a:pPr algn="l"/>
            <a:r>
              <a:rPr lang="en-US" sz="3200" dirty="0"/>
              <a:t>1. Light moves through the lens of the eye to the back of the eye, which is the retina. Here, there are millions of rods and cones.</a:t>
            </a:r>
          </a:p>
          <a:p>
            <a:pPr algn="l"/>
            <a:r>
              <a:rPr lang="en-US" sz="3200" dirty="0"/>
              <a:t>2. When light hits the retina, the photons it’s made up of activate the rod and cone cells there. </a:t>
            </a:r>
          </a:p>
          <a:p>
            <a:pPr algn="l"/>
            <a:r>
              <a:rPr lang="en-US" sz="3200" dirty="0"/>
              <a:t>3. The signal from activated rods and cones is sent along until it reaches the inner end of the rods and cones. At this point, the signal is passed to sets of neural cells.</a:t>
            </a:r>
            <a:br>
              <a:rPr lang="en-US" sz="3200" dirty="0"/>
            </a:br>
            <a:r>
              <a:rPr lang="en-US" sz="3200" dirty="0"/>
              <a:t>4. Once the signal hits the neural cells, it moves through them in the optic nerve.</a:t>
            </a:r>
          </a:p>
          <a:p>
            <a:pPr algn="l"/>
            <a:r>
              <a:rPr lang="en-US" sz="3200" dirty="0"/>
              <a:t>5. Ultimately, the optic nerve sends the signal to the brain, where it is further processed so that you see a complete image.</a:t>
            </a:r>
          </a:p>
          <a:p>
            <a:endParaRPr lang="en-US" dirty="0"/>
          </a:p>
        </p:txBody>
      </p:sp>
    </p:spTree>
    <p:extLst>
      <p:ext uri="{BB962C8B-B14F-4D97-AF65-F5344CB8AC3E}">
        <p14:creationId xmlns:p14="http://schemas.microsoft.com/office/powerpoint/2010/main" val="2088277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but not least, beware of the von </a:t>
            </a:r>
            <a:r>
              <a:rPr lang="en-US" dirty="0" err="1"/>
              <a:t>bezold</a:t>
            </a:r>
            <a:r>
              <a:rPr lang="en-US" dirty="0"/>
              <a:t> spreading effect, which means borders can change the appearance of shapes colors. For example here who would say the shapes on the right are darker than those on the left? </a:t>
            </a:r>
          </a:p>
          <a:p>
            <a:r>
              <a:rPr lang="en-US" dirty="0"/>
              <a:t>This is something to be especially aware of when you’re formatting your legends for charts. If you use a border there but not on your chart people might not think they are looking at the same color.  </a:t>
            </a:r>
          </a:p>
        </p:txBody>
      </p:sp>
    </p:spTree>
    <p:extLst>
      <p:ext uri="{BB962C8B-B14F-4D97-AF65-F5344CB8AC3E}">
        <p14:creationId xmlns:p14="http://schemas.microsoft.com/office/powerpoint/2010/main" val="318936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3200" dirty="0"/>
              <a:t>Let’s zero in on rods and cones for a minute. </a:t>
            </a:r>
          </a:p>
          <a:p>
            <a:pPr algn="l"/>
            <a:r>
              <a:rPr lang="en-US" sz="3200" dirty="0"/>
              <a:t>Rods can be activated in low light, while cones require much brighter light to be activated. </a:t>
            </a:r>
          </a:p>
          <a:p>
            <a:pPr algn="l"/>
            <a:r>
              <a:rPr lang="en-US" sz="3200" dirty="0"/>
              <a:t>When rods are stimulated, we see white. Because they can be simulated by low light, that’s why we see black and white in dimly lit situations. </a:t>
            </a:r>
          </a:p>
          <a:p>
            <a:pPr algn="l"/>
            <a:r>
              <a:rPr lang="en-US" sz="3200" dirty="0"/>
              <a:t>There are three different types of cones in our eyes.  Each is most sensitive to set of light wavelengths, or color as shown by the graph on the right.  </a:t>
            </a:r>
          </a:p>
          <a:p>
            <a:pPr algn="l"/>
            <a:r>
              <a:rPr lang="en-US" sz="3200" dirty="0"/>
              <a:t>Input from all of your cones in combined to produce color. </a:t>
            </a:r>
          </a:p>
        </p:txBody>
      </p:sp>
    </p:spTree>
    <p:extLst>
      <p:ext uri="{BB962C8B-B14F-4D97-AF65-F5344CB8AC3E}">
        <p14:creationId xmlns:p14="http://schemas.microsoft.com/office/powerpoint/2010/main" val="1662833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Collectively, you have about 120 million rods and 5-6 million cones in each eye. </a:t>
            </a:r>
          </a:p>
          <a:p>
            <a:r>
              <a:rPr lang="en-US" dirty="0"/>
              <a:t>This is why lightness/darkness is such an effective encoding channel – because we have so many rods that specialize is processing white light. </a:t>
            </a:r>
          </a:p>
          <a:p>
            <a:r>
              <a:rPr lang="en-US" dirty="0"/>
              <a:t>In addition to having more rods than cones, note that the distribution of the types of cones in your eyes is not even. You have far more red-sensitive cones than green or blue sensitive cones. </a:t>
            </a:r>
          </a:p>
          <a:p>
            <a:r>
              <a:rPr lang="en-US" dirty="0"/>
              <a:t>This uneven distribution is directly related to how sensitive our eyes are to each of these color categories. </a:t>
            </a:r>
          </a:p>
        </p:txBody>
      </p:sp>
    </p:spTree>
    <p:extLst>
      <p:ext uri="{BB962C8B-B14F-4D97-AF65-F5344CB8AC3E}">
        <p14:creationId xmlns:p14="http://schemas.microsoft.com/office/powerpoint/2010/main" val="254838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when working with categorical color maps you want to do your best to maximize discriminability of the colors you choose. </a:t>
            </a:r>
          </a:p>
          <a:p>
            <a:endParaRPr lang="en-US" dirty="0"/>
          </a:p>
          <a:p>
            <a:r>
              <a:rPr lang="en-US" dirty="0"/>
              <a:t>For example, yellow, green, and red and more discriminable than the teal, blue, and purple. </a:t>
            </a:r>
          </a:p>
        </p:txBody>
      </p:sp>
    </p:spTree>
    <p:extLst>
      <p:ext uri="{BB962C8B-B14F-4D97-AF65-F5344CB8AC3E}">
        <p14:creationId xmlns:p14="http://schemas.microsoft.com/office/powerpoint/2010/main" val="2936595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possible, prioritize using semantically meaningful colors, and be aware of cultural differences in the perception of different colors. </a:t>
            </a:r>
          </a:p>
        </p:txBody>
      </p:sp>
    </p:spTree>
    <p:extLst>
      <p:ext uri="{BB962C8B-B14F-4D97-AF65-F5344CB8AC3E}">
        <p14:creationId xmlns:p14="http://schemas.microsoft.com/office/powerpoint/2010/main" val="2690150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1517318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 aware that there’s an interference between saturation and perception of area for some colors. </a:t>
            </a:r>
          </a:p>
        </p:txBody>
      </p:sp>
    </p:spTree>
    <p:extLst>
      <p:ext uri="{BB962C8B-B14F-4D97-AF65-F5344CB8AC3E}">
        <p14:creationId xmlns:p14="http://schemas.microsoft.com/office/powerpoint/2010/main" val="1766968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be aware that there is an interference between size and types of marks you use and how color is perceived. </a:t>
            </a:r>
          </a:p>
        </p:txBody>
      </p:sp>
    </p:spTree>
    <p:extLst>
      <p:ext uri="{BB962C8B-B14F-4D97-AF65-F5344CB8AC3E}">
        <p14:creationId xmlns:p14="http://schemas.microsoft.com/office/powerpoint/2010/main" val="2249486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1634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14157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77771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69950" y="1149350"/>
            <a:ext cx="10452100" cy="2317750"/>
          </a:xfrm>
          <a:prstGeom prst="rect">
            <a:avLst/>
          </a:prstGeom>
        </p:spPr>
        <p:txBody>
          <a:bodyPr anchor="b"/>
          <a:lstStyle/>
          <a:p>
            <a:r>
              <a:t>Title Text</a:t>
            </a:r>
          </a:p>
        </p:txBody>
      </p:sp>
      <p:sp>
        <p:nvSpPr>
          <p:cNvPr id="12" name="Body Level One…"/>
          <p:cNvSpPr txBox="1">
            <a:spLocks noGrp="1"/>
          </p:cNvSpPr>
          <p:nvPr>
            <p:ph type="body" sz="quarter" idx="1"/>
          </p:nvPr>
        </p:nvSpPr>
        <p:spPr>
          <a:xfrm>
            <a:off x="869950" y="3530600"/>
            <a:ext cx="10452100" cy="793750"/>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309034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508000" indent="-349250">
              <a:defRPr sz="2100"/>
            </a:lvl1pPr>
            <a:lvl2pPr marL="730250" indent="-349250">
              <a:defRPr sz="2100"/>
            </a:lvl2pPr>
            <a:lvl3pPr marL="952500" indent="-349250">
              <a:defRPr sz="2100"/>
            </a:lvl3pPr>
            <a:lvl4pPr marL="1174750" indent="-349250">
              <a:defRPr sz="2100"/>
            </a:lvl4pPr>
            <a:lvl5pPr marL="1397000" indent="-349250">
              <a:defRPr sz="21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433688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869950" y="889000"/>
            <a:ext cx="10452100" cy="5073650"/>
          </a:xfrm>
          <a:prstGeom prst="rect">
            <a:avLst/>
          </a:prstGeom>
        </p:spPr>
        <p:txBody>
          <a:bodyPr/>
          <a:lstStyle>
            <a:lvl1pPr>
              <a:spcBef>
                <a:spcPts val="3650"/>
              </a:spcBef>
            </a:lvl1pPr>
            <a:lvl2pPr>
              <a:spcBef>
                <a:spcPts val="3650"/>
              </a:spcBef>
            </a:lvl2pPr>
            <a:lvl3pPr>
              <a:spcBef>
                <a:spcPts val="3650"/>
              </a:spcBef>
            </a:lvl3pPr>
            <a:lvl4pPr>
              <a:spcBef>
                <a:spcPts val="3650"/>
              </a:spcBef>
            </a:lvl4pPr>
            <a:lvl5pPr>
              <a:spcBef>
                <a:spcPts val="365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040128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3194050" y="1149350"/>
            <a:ext cx="5803900" cy="32639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832477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3194050" y="1149350"/>
            <a:ext cx="5803900" cy="32639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111948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7778750" y="1270000"/>
            <a:ext cx="3232150" cy="431165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8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4002353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778750" y="1270000"/>
            <a:ext cx="3232150" cy="431165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9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7953523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7239000" y="2063750"/>
            <a:ext cx="3041650" cy="40513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756142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98265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4618013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3194050" y="1149350"/>
            <a:ext cx="5803900" cy="32639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00341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3194050" y="1149350"/>
            <a:ext cx="5803900" cy="32639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1005472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7778750" y="1270000"/>
            <a:ext cx="3232150" cy="431165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8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776029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778750" y="1270000"/>
            <a:ext cx="3232150" cy="431165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9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31659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7239000" y="2063750"/>
            <a:ext cx="3041650" cy="40513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6315173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6642100" y="1949450"/>
            <a:ext cx="467995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009239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869950" y="2089150"/>
            <a:ext cx="10452100" cy="2679700"/>
          </a:xfrm>
          <a:prstGeom prst="rect">
            <a:avLst/>
          </a:prstGeom>
        </p:spPr>
        <p:txBody>
          <a:bodyPr/>
          <a:lstStyle/>
          <a:p>
            <a:r>
              <a:t>Title Text</a:t>
            </a:r>
          </a:p>
        </p:txBody>
      </p:sp>
      <p:sp>
        <p:nvSpPr>
          <p:cNvPr id="154" name="Slide Number"/>
          <p:cNvSpPr txBox="1">
            <a:spLocks noGrp="1"/>
          </p:cNvSpPr>
          <p:nvPr>
            <p:ph type="sldNum" sz="quarter" idx="2"/>
          </p:nvPr>
        </p:nvSpPr>
        <p:spPr>
          <a:xfrm>
            <a:off x="11809605" y="64754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830888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Helvetica Neue" charset="0"/>
                <a:ea typeface="Helvetica Neue" charset="0"/>
                <a:cs typeface="Helvetica Neue"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85000"/>
                    <a:lumOff val="15000"/>
                  </a:schemeClr>
                </a:solidFill>
                <a:latin typeface="Helvetica Neue" charset="0"/>
                <a:ea typeface="Helvetica Neue" charset="0"/>
                <a:cs typeface="Helvetica Neue" charset="0"/>
              </a:defRPr>
            </a:lvl1pPr>
            <a:lvl2pPr>
              <a:defRPr>
                <a:solidFill>
                  <a:schemeClr val="tx1">
                    <a:lumMod val="85000"/>
                    <a:lumOff val="15000"/>
                  </a:schemeClr>
                </a:solidFill>
                <a:latin typeface="Helvetica Neue" charset="0"/>
                <a:ea typeface="Helvetica Neue" charset="0"/>
                <a:cs typeface="Helvetica Neue" charset="0"/>
              </a:defRPr>
            </a:lvl2pPr>
            <a:lvl3pPr>
              <a:defRPr>
                <a:solidFill>
                  <a:schemeClr val="tx1">
                    <a:lumMod val="85000"/>
                    <a:lumOff val="15000"/>
                  </a:schemeClr>
                </a:solidFill>
                <a:latin typeface="Helvetica Neue" charset="0"/>
                <a:ea typeface="Helvetica Neue" charset="0"/>
                <a:cs typeface="Helvetica Neue" charset="0"/>
              </a:defRPr>
            </a:lvl3pPr>
            <a:lvl4pPr>
              <a:defRPr>
                <a:solidFill>
                  <a:schemeClr val="tx1">
                    <a:lumMod val="85000"/>
                    <a:lumOff val="15000"/>
                  </a:schemeClr>
                </a:solidFill>
                <a:latin typeface="Helvetica Neue" charset="0"/>
                <a:ea typeface="Helvetica Neue" charset="0"/>
                <a:cs typeface="Helvetica Neue" charset="0"/>
              </a:defRPr>
            </a:lvl4pPr>
            <a:lvl5pPr>
              <a:defRPr>
                <a:solidFill>
                  <a:schemeClr val="tx1">
                    <a:lumMod val="85000"/>
                    <a:lumOff val="15000"/>
                  </a:schemeClr>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Helvetica Neue" charset="0"/>
                <a:ea typeface="Helvetica Neue" charset="0"/>
                <a:cs typeface="Helvetica Neue" charset="0"/>
              </a:defRPr>
            </a:lvl1pPr>
          </a:lstStyle>
          <a:p>
            <a:fld id="{0F9AA5E4-8476-344D-965F-6153C73F2DC5}" type="datetime1">
              <a:rPr lang="en-US" smtClean="0"/>
              <a:t>7/13/22</a:t>
            </a:fld>
            <a:endParaRPr lang="en-US"/>
          </a:p>
        </p:txBody>
      </p:sp>
      <p:sp>
        <p:nvSpPr>
          <p:cNvPr id="5" name="Footer Placeholder 4"/>
          <p:cNvSpPr>
            <a:spLocks noGrp="1"/>
          </p:cNvSpPr>
          <p:nvPr>
            <p:ph type="ftr" sz="quarter" idx="11"/>
          </p:nvPr>
        </p:nvSpPr>
        <p:spPr/>
        <p:txBody>
          <a:bodyPr/>
          <a:lstStyle>
            <a:lvl1pPr>
              <a:defRPr>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a:xfrm>
            <a:off x="5955800" y="6488192"/>
            <a:ext cx="267702" cy="287258"/>
          </a:xfrm>
        </p:spPr>
        <p:txBody>
          <a:bodyPr/>
          <a:lstStyle>
            <a:lvl1pPr>
              <a:defRPr>
                <a:latin typeface="Helvetica Neue" charset="0"/>
                <a:ea typeface="Helvetica Neue" charset="0"/>
                <a:cs typeface="Helvetica Neue" charset="0"/>
              </a:defRPr>
            </a:lvl1pPr>
          </a:lstStyle>
          <a:p>
            <a:fld id="{D51AAA4D-1FDD-894A-96CB-B59CDC0B32C1}" type="slidenum">
              <a:rPr lang="en-US" smtClean="0"/>
              <a:pPr/>
              <a:t>‹#›</a:t>
            </a:fld>
            <a:endParaRPr lang="en-US"/>
          </a:p>
        </p:txBody>
      </p:sp>
    </p:spTree>
    <p:extLst>
      <p:ext uri="{BB962C8B-B14F-4D97-AF65-F5344CB8AC3E}">
        <p14:creationId xmlns:p14="http://schemas.microsoft.com/office/powerpoint/2010/main" val="3264684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0CA05B-EE61-644E-A75F-3EB49DCE31FC}" type="datetime1">
              <a:rPr lang="en-US" smtClean="0"/>
              <a:t>7/13/22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5945379" y="6488192"/>
            <a:ext cx="288542" cy="287258"/>
          </a:xfrm>
        </p:spPr>
        <p:txBody>
          <a:bodyPr/>
          <a:lstStyle/>
          <a:p>
            <a:fld id="{D51AAA4D-1FDD-894A-96CB-B59CDC0B32C1}" type="slidenum">
              <a:rPr lang="en-US" smtClean="0"/>
              <a:t>‹#›</a:t>
            </a:fld>
            <a:endParaRPr lang="en-US"/>
          </a:p>
        </p:txBody>
      </p:sp>
    </p:spTree>
    <p:extLst>
      <p:ext uri="{BB962C8B-B14F-4D97-AF65-F5344CB8AC3E}">
        <p14:creationId xmlns:p14="http://schemas.microsoft.com/office/powerpoint/2010/main" val="2270975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84797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11809605" y="64754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4301126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69950" y="1149350"/>
            <a:ext cx="10452100" cy="2317750"/>
          </a:xfrm>
          <a:prstGeom prst="rect">
            <a:avLst/>
          </a:prstGeom>
        </p:spPr>
        <p:txBody>
          <a:bodyPr anchor="b"/>
          <a:lstStyle/>
          <a:p>
            <a:r>
              <a:t>Title Text</a:t>
            </a:r>
          </a:p>
        </p:txBody>
      </p:sp>
      <p:sp>
        <p:nvSpPr>
          <p:cNvPr id="12" name="Body Level One…"/>
          <p:cNvSpPr txBox="1">
            <a:spLocks noGrp="1"/>
          </p:cNvSpPr>
          <p:nvPr>
            <p:ph type="body" sz="quarter" idx="1"/>
          </p:nvPr>
        </p:nvSpPr>
        <p:spPr>
          <a:xfrm>
            <a:off x="869950" y="3530600"/>
            <a:ext cx="10452100" cy="793750"/>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1845925" y="64754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090415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869950" y="889000"/>
            <a:ext cx="10452100" cy="5073650"/>
          </a:xfrm>
          <a:prstGeom prst="rect">
            <a:avLst/>
          </a:prstGeom>
        </p:spPr>
        <p:txBody>
          <a:bodyPr/>
          <a:lstStyle>
            <a:lvl1pPr>
              <a:spcBef>
                <a:spcPts val="3650"/>
              </a:spcBef>
            </a:lvl1pPr>
            <a:lvl2pPr>
              <a:spcBef>
                <a:spcPts val="3650"/>
              </a:spcBef>
            </a:lvl2pPr>
            <a:lvl3pPr>
              <a:spcBef>
                <a:spcPts val="3650"/>
              </a:spcBef>
            </a:lvl3pPr>
            <a:lvl4pPr>
              <a:spcBef>
                <a:spcPts val="3650"/>
              </a:spcBef>
            </a:lvl4pPr>
            <a:lvl5pPr>
              <a:spcBef>
                <a:spcPts val="365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2871167"/>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1244600" y="177800"/>
            <a:ext cx="9702800" cy="172085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53555133"/>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3194050" y="1149350"/>
            <a:ext cx="5803900" cy="32639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71"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863304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3194050" y="1149350"/>
            <a:ext cx="5803900" cy="32639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80"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4440822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778750" y="1270000"/>
            <a:ext cx="3232150" cy="431165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9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2048605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7239000" y="2063750"/>
            <a:ext cx="3041650" cy="40513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6403219"/>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753312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6642100" y="1949450"/>
            <a:ext cx="467995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713082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97067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367316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13141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77281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4940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7/13/22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48104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7/13/22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9827954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69950" y="177800"/>
            <a:ext cx="10452100" cy="1720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869950" y="1949450"/>
            <a:ext cx="10452100" cy="4273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84875" y="6488192"/>
            <a:ext cx="309380" cy="287258"/>
          </a:xfrm>
          <a:prstGeom prst="rect">
            <a:avLst/>
          </a:prstGeom>
          <a:ln w="12700">
            <a:miter lim="400000"/>
          </a:ln>
        </p:spPr>
        <p:txBody>
          <a:bodyPr wrap="none" lIns="50800" tIns="50800" rIns="50800" bIns="50800" anchor="b">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4219933011"/>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Lst>
  <p:transition spd="med"/>
  <p:txStyles>
    <p:titleStyle>
      <a:lvl1pPr marL="0" marR="0" indent="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1pPr>
      <a:lvl2pPr marL="0" marR="0" indent="1714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2pPr>
      <a:lvl3pPr marL="0" marR="0" indent="3429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3pPr>
      <a:lvl4pPr marL="0" marR="0" indent="5143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4pPr>
      <a:lvl5pPr marL="0" marR="0" indent="6858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5pPr>
      <a:lvl6pPr marL="0" marR="0" indent="8572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6pPr>
      <a:lvl7pPr marL="0" marR="0" indent="10287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7pPr>
      <a:lvl8pPr marL="0" marR="0" indent="12001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8pPr>
      <a:lvl9pPr marL="0" marR="0" indent="13716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9pPr>
    </p:titleStyle>
    <p:bodyStyle>
      <a:lvl1pPr marL="558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1pPr>
      <a:lvl2pPr marL="7810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2pPr>
      <a:lvl3pPr marL="10033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3pPr>
      <a:lvl4pPr marL="12255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4pPr>
      <a:lvl5pPr marL="1447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5pPr>
      <a:lvl6pPr marL="16256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6pPr>
      <a:lvl7pPr marL="18034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7pPr>
      <a:lvl8pPr marL="19812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8pPr>
      <a:lvl9pPr marL="21590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714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5143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8572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10287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12001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1371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69950" y="177800"/>
            <a:ext cx="10452100" cy="17208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869950" y="1949450"/>
            <a:ext cx="10452100" cy="42735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45380" y="6488192"/>
            <a:ext cx="288541" cy="287258"/>
          </a:xfrm>
          <a:prstGeom prst="rect">
            <a:avLst/>
          </a:prstGeom>
          <a:ln w="12700">
            <a:miter lim="400000"/>
          </a:ln>
        </p:spPr>
        <p:txBody>
          <a:bodyPr wrap="none" lIns="50800" tIns="50800" rIns="50800" bIns="50800" anchor="b">
            <a:spAutoFit/>
          </a:bodyPr>
          <a:lstStyle>
            <a:lvl1pPr algn="ctr" defTabSz="412750">
              <a:defRPr sz="1200">
                <a:latin typeface="+mj-lt"/>
                <a:ea typeface="+mj-ea"/>
                <a:cs typeface="+mj-cs"/>
                <a:sym typeface="Gill Sans"/>
              </a:defRPr>
            </a:lvl1pPr>
          </a:lstStyle>
          <a:p>
            <a:fld id="{86CB4B4D-7CA3-9044-876B-883B54F8677D}" type="slidenum">
              <a:t>‹#›</a:t>
            </a:fld>
            <a:endParaRPr/>
          </a:p>
        </p:txBody>
      </p:sp>
    </p:spTree>
    <p:extLst>
      <p:ext uri="{BB962C8B-B14F-4D97-AF65-F5344CB8AC3E}">
        <p14:creationId xmlns:p14="http://schemas.microsoft.com/office/powerpoint/2010/main" val="4164147537"/>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Lst>
  <p:transition spd="med"/>
  <p:txStyles>
    <p:titleStyle>
      <a:lvl1pPr marL="0" marR="0" indent="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1pPr>
      <a:lvl2pPr marL="0" marR="0" indent="1143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2pPr>
      <a:lvl3pPr marL="0" marR="0" indent="2286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3pPr>
      <a:lvl4pPr marL="0" marR="0" indent="3429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4pPr>
      <a:lvl5pPr marL="0" marR="0" indent="4572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5pPr>
      <a:lvl6pPr marL="0" marR="0" indent="5715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6pPr>
      <a:lvl7pPr marL="0" marR="0" indent="6858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7pPr>
      <a:lvl8pPr marL="0" marR="0" indent="8001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8pPr>
      <a:lvl9pPr marL="0" marR="0" indent="9144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9pPr>
    </p:titleStyle>
    <p:bodyStyle>
      <a:lvl1pPr marL="558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1pPr>
      <a:lvl2pPr marL="7810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2pPr>
      <a:lvl3pPr marL="10033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3pPr>
      <a:lvl4pPr marL="12255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4pPr>
      <a:lvl5pPr marL="1447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5pPr>
      <a:lvl6pPr marL="16256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6pPr>
      <a:lvl7pPr marL="18034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7pPr>
      <a:lvl8pPr marL="19812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8pPr>
      <a:lvl9pPr marL="21590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69950" y="177800"/>
            <a:ext cx="10452100" cy="1720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869950" y="1949450"/>
            <a:ext cx="10452100" cy="4273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849100" y="6475492"/>
            <a:ext cx="309380" cy="287258"/>
          </a:xfrm>
          <a:prstGeom prst="rect">
            <a:avLst/>
          </a:prstGeom>
          <a:ln w="12700">
            <a:miter lim="400000"/>
          </a:ln>
        </p:spPr>
        <p:txBody>
          <a:bodyPr wrap="none" lIns="50800" tIns="50800" rIns="50800" bIns="50800" anchor="b">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2239527197"/>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Lst>
  <p:transition spd="med"/>
  <p:txStyles>
    <p:titleStyle>
      <a:lvl1pPr marL="0" marR="0" indent="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1pPr>
      <a:lvl2pPr marL="0" marR="0" indent="1714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2pPr>
      <a:lvl3pPr marL="0" marR="0" indent="3429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3pPr>
      <a:lvl4pPr marL="0" marR="0" indent="5143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4pPr>
      <a:lvl5pPr marL="0" marR="0" indent="6858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5pPr>
      <a:lvl6pPr marL="0" marR="0" indent="8572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6pPr>
      <a:lvl7pPr marL="0" marR="0" indent="10287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7pPr>
      <a:lvl8pPr marL="0" marR="0" indent="12001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8pPr>
      <a:lvl9pPr marL="0" marR="0" indent="13716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9pPr>
    </p:titleStyle>
    <p:bodyStyle>
      <a:lvl1pPr marL="558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1pPr>
      <a:lvl2pPr marL="7810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2pPr>
      <a:lvl3pPr marL="10033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3pPr>
      <a:lvl4pPr marL="12255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4pPr>
      <a:lvl5pPr marL="1447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5pPr>
      <a:lvl6pPr marL="16256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6pPr>
      <a:lvl7pPr marL="18034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7pPr>
      <a:lvl8pPr marL="19812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8pPr>
      <a:lvl9pPr marL="21590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714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5143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8572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10287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12001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1371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jcrouser.github.io/MassMutual-DataVis/" TargetMode="External"/><Relationship Id="rId2" Type="http://schemas.openxmlformats.org/officeDocument/2006/relationships/hyperlink" Target="https://jcrouser.github.io/MassMutual-IntroR/" TargetMode="External"/><Relationship Id="rId1" Type="http://schemas.openxmlformats.org/officeDocument/2006/relationships/slideLayout" Target="../slideLayouts/slideLayout1.xml"/><Relationship Id="rId4" Type="http://schemas.openxmlformats.org/officeDocument/2006/relationships/hyperlink" Target="https://beanumber.github.io/sds19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skabiologist.asu.edu/rods-and-cones" TargetMode="External"/><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17.tif"/><Relationship Id="rId4" Type="http://schemas.openxmlformats.org/officeDocument/2006/relationships/hyperlink" Target="https://askabiologist.asu.edu/sites/default/files/resources/articles/seecolor/Light-though-eye-big.pn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skabiologist.asu.edu/rods-and-cones" TargetMode="External"/><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tif"/><Relationship Id="rId4" Type="http://schemas.openxmlformats.org/officeDocument/2006/relationships/hyperlink" Target="https://askabiologist.asu.edu/sites/default/files/resources/articles/seecolor/Light-though-eye-big.p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hyperlink" Target="https://askabiologist.asu.edu/sites/default/files/resources/articles/seecolor/Light-though-eye-big.png" TargetMode="External"/><Relationship Id="rId4" Type="http://schemas.openxmlformats.org/officeDocument/2006/relationships/hyperlink" Target="https://askabiologist.asu.edu/rods-and-cone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21.tiff"/></Relationships>
</file>

<file path=ppt/slides/_rels/slide35.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5.tif"/><Relationship Id="rId5" Type="http://schemas.openxmlformats.org/officeDocument/2006/relationships/image" Target="../media/image24.tif"/><Relationship Id="rId4" Type="http://schemas.openxmlformats.org/officeDocument/2006/relationships/image" Target="../media/image23.tif"/></Relationships>
</file>

<file path=ppt/slides/_rels/slide36.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27.tif"/></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9.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nytimes.com/" TargetMode="External"/><Relationship Id="rId2" Type="http://schemas.openxmlformats.org/officeDocument/2006/relationships/hyperlink" Target="https://fivethirtyeight.com/" TargetMode="External"/><Relationship Id="rId1" Type="http://schemas.openxmlformats.org/officeDocument/2006/relationships/slideLayout" Target="../slideLayouts/slideLayout2.xml"/><Relationship Id="rId6" Type="http://schemas.openxmlformats.org/officeDocument/2006/relationships/hyperlink" Target="https://jamboard.google.com/d/1Esdzhi-m1hxX-SZdOrVkM7WbUOakibnBV1VoVKfGdNU/edit?usp=sharing" TargetMode="External"/><Relationship Id="rId5" Type="http://schemas.openxmlformats.org/officeDocument/2006/relationships/hyperlink" Target="https://public.tableau.com/app/discover/viz-of-the-day" TargetMode="External"/><Relationship Id="rId4" Type="http://schemas.openxmlformats.org/officeDocument/2006/relationships/hyperlink" Target="https://www.wsj.com/"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nytimes.com/" TargetMode="External"/><Relationship Id="rId2" Type="http://schemas.openxmlformats.org/officeDocument/2006/relationships/hyperlink" Target="https://fivethirtyeight.com/" TargetMode="External"/><Relationship Id="rId1" Type="http://schemas.openxmlformats.org/officeDocument/2006/relationships/slideLayout" Target="../slideLayouts/slideLayout2.xml"/><Relationship Id="rId6" Type="http://schemas.openxmlformats.org/officeDocument/2006/relationships/hyperlink" Target="https://jamboard.google.com/d/1Esdzhi-m1hxX-SZdOrVkM7WbUOakibnBV1VoVKfGdNU/edit?usp=sharing" TargetMode="External"/><Relationship Id="rId5" Type="http://schemas.openxmlformats.org/officeDocument/2006/relationships/hyperlink" Target="https://public.tableau.com/app/discover/viz-of-the-day" TargetMode="External"/><Relationship Id="rId4" Type="http://schemas.openxmlformats.org/officeDocument/2006/relationships/hyperlink" Target="https://www.wsj.co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nytimes.com/" TargetMode="External"/><Relationship Id="rId2" Type="http://schemas.openxmlformats.org/officeDocument/2006/relationships/hyperlink" Target="https://fivethirtyeight.com/" TargetMode="External"/><Relationship Id="rId1" Type="http://schemas.openxmlformats.org/officeDocument/2006/relationships/slideLayout" Target="../slideLayouts/slideLayout2.xml"/><Relationship Id="rId6" Type="http://schemas.openxmlformats.org/officeDocument/2006/relationships/hyperlink" Target="https://jamboard.google.com/d/1Esdzhi-m1hxX-SZdOrVkM7WbUOakibnBV1VoVKfGdNU/edit?usp=sharing" TargetMode="External"/><Relationship Id="rId5" Type="http://schemas.openxmlformats.org/officeDocument/2006/relationships/hyperlink" Target="https://public.tableau.com/app/discover/viz-of-the-day" TargetMode="External"/><Relationship Id="rId4" Type="http://schemas.openxmlformats.org/officeDocument/2006/relationships/hyperlink" Target="https://www.wsj.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8F6EF-1D56-20D6-6E0D-E67F21198CE1}"/>
              </a:ext>
            </a:extLst>
          </p:cNvPr>
          <p:cNvSpPr>
            <a:spLocks noGrp="1"/>
          </p:cNvSpPr>
          <p:nvPr>
            <p:ph type="ctrTitle"/>
          </p:nvPr>
        </p:nvSpPr>
        <p:spPr>
          <a:xfrm>
            <a:off x="1069848" y="899866"/>
            <a:ext cx="7315200" cy="3255264"/>
          </a:xfrm>
        </p:spPr>
        <p:txBody>
          <a:bodyPr>
            <a:normAutofit/>
          </a:bodyPr>
          <a:lstStyle/>
          <a:p>
            <a:r>
              <a:rPr lang="en-US" dirty="0"/>
              <a:t>Color and Perception</a:t>
            </a:r>
          </a:p>
        </p:txBody>
      </p:sp>
      <p:sp>
        <p:nvSpPr>
          <p:cNvPr id="3" name="Subtitle 2">
            <a:extLst>
              <a:ext uri="{FF2B5EF4-FFF2-40B4-BE49-F238E27FC236}">
                <a16:creationId xmlns:a16="http://schemas.microsoft.com/office/drawing/2014/main" id="{1A809469-85E6-A687-5E2B-E23037DC9037}"/>
              </a:ext>
            </a:extLst>
          </p:cNvPr>
          <p:cNvSpPr>
            <a:spLocks noGrp="1"/>
          </p:cNvSpPr>
          <p:nvPr>
            <p:ph type="subTitle" idx="1"/>
          </p:nvPr>
        </p:nvSpPr>
        <p:spPr>
          <a:xfrm>
            <a:off x="1100015" y="4271664"/>
            <a:ext cx="7315200" cy="757539"/>
          </a:xfrm>
        </p:spPr>
        <p:txBody>
          <a:bodyPr>
            <a:noAutofit/>
          </a:bodyPr>
          <a:lstStyle/>
          <a:p>
            <a:r>
              <a:rPr lang="en-US" sz="2800" dirty="0"/>
              <a:t>SSEP 2022 Afternoon Day 5</a:t>
            </a:r>
          </a:p>
          <a:p>
            <a:r>
              <a:rPr lang="en-US" sz="2800" dirty="0"/>
              <a:t>Dr. Ab </a:t>
            </a:r>
            <a:r>
              <a:rPr lang="en-US" sz="2800" dirty="0" err="1"/>
              <a:t>Mosca</a:t>
            </a:r>
            <a:r>
              <a:rPr lang="en-US" sz="2800" dirty="0"/>
              <a:t> (they/them)</a:t>
            </a:r>
          </a:p>
        </p:txBody>
      </p:sp>
      <p:sp>
        <p:nvSpPr>
          <p:cNvPr id="6" name="TextBox 5">
            <a:extLst>
              <a:ext uri="{FF2B5EF4-FFF2-40B4-BE49-F238E27FC236}">
                <a16:creationId xmlns:a16="http://schemas.microsoft.com/office/drawing/2014/main" id="{66BF043E-4CF7-DE30-27CC-1E0F77ECB0CE}"/>
              </a:ext>
            </a:extLst>
          </p:cNvPr>
          <p:cNvSpPr txBox="1"/>
          <p:nvPr/>
        </p:nvSpPr>
        <p:spPr>
          <a:xfrm>
            <a:off x="35169" y="6131692"/>
            <a:ext cx="9155722" cy="646331"/>
          </a:xfrm>
          <a:prstGeom prst="rect">
            <a:avLst/>
          </a:prstGeom>
          <a:noFill/>
        </p:spPr>
        <p:txBody>
          <a:bodyPr wrap="square">
            <a:spAutoFit/>
          </a:bodyPr>
          <a:lstStyle/>
          <a:p>
            <a:r>
              <a:rPr lang="en-US" dirty="0"/>
              <a:t>Slides based on slides courtesy of Jordan Crouser:  </a:t>
            </a:r>
            <a:r>
              <a:rPr lang="en-US" u="sng" dirty="0">
                <a:hlinkClick r:id="rId2"/>
              </a:rPr>
              <a:t>https://jcrouser.github.io/MassMutual-IntroR/</a:t>
            </a:r>
            <a:r>
              <a:rPr lang="en-US" dirty="0"/>
              <a:t>,  </a:t>
            </a:r>
            <a:r>
              <a:rPr lang="en-US" u="sng" dirty="0">
                <a:hlinkClick r:id="rId3"/>
              </a:rPr>
              <a:t>https://jcrouser.github.io/MassMutual-DataVis/</a:t>
            </a:r>
            <a:r>
              <a:rPr lang="en-US" dirty="0"/>
              <a:t>,  </a:t>
            </a:r>
            <a:r>
              <a:rPr lang="en-US" u="sng" dirty="0">
                <a:hlinkClick r:id="rId4"/>
              </a:rPr>
              <a:t>https://beanumber.github.io/sds192/</a:t>
            </a:r>
            <a:r>
              <a:rPr lang="en-US" dirty="0"/>
              <a:t>  </a:t>
            </a:r>
          </a:p>
        </p:txBody>
      </p:sp>
    </p:spTree>
    <p:extLst>
      <p:ext uri="{BB962C8B-B14F-4D97-AF65-F5344CB8AC3E}">
        <p14:creationId xmlns:p14="http://schemas.microsoft.com/office/powerpoint/2010/main" val="60408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close human perceptual judgement is to an objective measurement of the stimulus</a:t>
            </a:r>
          </a:p>
          <a:p>
            <a:pPr marL="0" indent="0">
              <a:buNone/>
            </a:pPr>
            <a:endParaRPr lang="en-US" sz="2800" dirty="0"/>
          </a:p>
          <a:p>
            <a:pPr marL="0" indent="0">
              <a:buNone/>
            </a:pPr>
            <a:endParaRPr lang="en-US" sz="2800" dirty="0"/>
          </a:p>
        </p:txBody>
      </p:sp>
      <p:sp>
        <p:nvSpPr>
          <p:cNvPr id="6" name="Alternate Process 5">
            <a:extLst>
              <a:ext uri="{FF2B5EF4-FFF2-40B4-BE49-F238E27FC236}">
                <a16:creationId xmlns:a16="http://schemas.microsoft.com/office/drawing/2014/main" id="{88D7064F-7A71-BE07-FB5A-D2BF13546179}"/>
              </a:ext>
            </a:extLst>
          </p:cNvPr>
          <p:cNvSpPr/>
          <p:nvPr/>
        </p:nvSpPr>
        <p:spPr>
          <a:xfrm>
            <a:off x="4273459" y="4808351"/>
            <a:ext cx="6639339" cy="117639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How much bigger is the second square?</a:t>
            </a:r>
          </a:p>
          <a:p>
            <a:pPr algn="ctr"/>
            <a:r>
              <a:rPr lang="en-US" sz="2800" dirty="0">
                <a:solidFill>
                  <a:srgbClr val="C00000"/>
                </a:solidFill>
              </a:rPr>
              <a:t>4X</a:t>
            </a:r>
          </a:p>
        </p:txBody>
      </p:sp>
      <p:sp>
        <p:nvSpPr>
          <p:cNvPr id="7" name="Rectangle 6">
            <a:extLst>
              <a:ext uri="{FF2B5EF4-FFF2-40B4-BE49-F238E27FC236}">
                <a16:creationId xmlns:a16="http://schemas.microsoft.com/office/drawing/2014/main" id="{E7079FB3-8739-3535-13E1-2E6DA51310E6}"/>
              </a:ext>
            </a:extLst>
          </p:cNvPr>
          <p:cNvSpPr/>
          <p:nvPr/>
        </p:nvSpPr>
        <p:spPr>
          <a:xfrm>
            <a:off x="5466520" y="2825959"/>
            <a:ext cx="914400" cy="9144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45E2C5-7B26-5D35-BCD5-125B17241819}"/>
              </a:ext>
            </a:extLst>
          </p:cNvPr>
          <p:cNvSpPr/>
          <p:nvPr/>
        </p:nvSpPr>
        <p:spPr>
          <a:xfrm>
            <a:off x="7593128" y="2368759"/>
            <a:ext cx="1828800" cy="18288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070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close human perceptual judgement is to an objective measurement of the stimulus</a:t>
            </a:r>
          </a:p>
          <a:p>
            <a:pPr marL="0" indent="0">
              <a:buNone/>
            </a:pPr>
            <a:endParaRPr lang="en-US" sz="2800" dirty="0"/>
          </a:p>
          <a:p>
            <a:pPr marL="0" indent="0">
              <a:buNone/>
            </a:pPr>
            <a:endParaRPr lang="en-US" sz="2800" dirty="0"/>
          </a:p>
        </p:txBody>
      </p:sp>
      <p:sp>
        <p:nvSpPr>
          <p:cNvPr id="6" name="Alternate Process 5">
            <a:extLst>
              <a:ext uri="{FF2B5EF4-FFF2-40B4-BE49-F238E27FC236}">
                <a16:creationId xmlns:a16="http://schemas.microsoft.com/office/drawing/2014/main" id="{88D7064F-7A71-BE07-FB5A-D2BF13546179}"/>
              </a:ext>
            </a:extLst>
          </p:cNvPr>
          <p:cNvSpPr/>
          <p:nvPr/>
        </p:nvSpPr>
        <p:spPr>
          <a:xfrm>
            <a:off x="4273459" y="4808351"/>
            <a:ext cx="6639339" cy="72555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How much bigger is the second box?</a:t>
            </a:r>
          </a:p>
        </p:txBody>
      </p:sp>
      <p:sp>
        <p:nvSpPr>
          <p:cNvPr id="7" name="Cube 6">
            <a:extLst>
              <a:ext uri="{FF2B5EF4-FFF2-40B4-BE49-F238E27FC236}">
                <a16:creationId xmlns:a16="http://schemas.microsoft.com/office/drawing/2014/main" id="{605B615D-DF08-56CE-7221-686C4347C930}"/>
              </a:ext>
            </a:extLst>
          </p:cNvPr>
          <p:cNvSpPr/>
          <p:nvPr/>
        </p:nvSpPr>
        <p:spPr>
          <a:xfrm>
            <a:off x="5466520" y="2825959"/>
            <a:ext cx="914400" cy="9144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216E6D83-8D61-BAA7-5DF4-5A6189586BE8}"/>
              </a:ext>
            </a:extLst>
          </p:cNvPr>
          <p:cNvSpPr/>
          <p:nvPr/>
        </p:nvSpPr>
        <p:spPr>
          <a:xfrm>
            <a:off x="7248571" y="1798916"/>
            <a:ext cx="2743200" cy="27432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611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close human perceptual judgement is to an objective measurement of the stimulus</a:t>
            </a:r>
          </a:p>
          <a:p>
            <a:pPr marL="0" indent="0">
              <a:buNone/>
            </a:pPr>
            <a:endParaRPr lang="en-US" sz="2800" dirty="0"/>
          </a:p>
          <a:p>
            <a:pPr marL="0" indent="0">
              <a:buNone/>
            </a:pPr>
            <a:endParaRPr lang="en-US" sz="2800" dirty="0"/>
          </a:p>
        </p:txBody>
      </p:sp>
      <p:sp>
        <p:nvSpPr>
          <p:cNvPr id="6" name="Alternate Process 5">
            <a:extLst>
              <a:ext uri="{FF2B5EF4-FFF2-40B4-BE49-F238E27FC236}">
                <a16:creationId xmlns:a16="http://schemas.microsoft.com/office/drawing/2014/main" id="{88D7064F-7A71-BE07-FB5A-D2BF13546179}"/>
              </a:ext>
            </a:extLst>
          </p:cNvPr>
          <p:cNvSpPr/>
          <p:nvPr/>
        </p:nvSpPr>
        <p:spPr>
          <a:xfrm>
            <a:off x="4273459" y="4808351"/>
            <a:ext cx="6639339" cy="117639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How much bigger is the second box?</a:t>
            </a:r>
          </a:p>
          <a:p>
            <a:pPr algn="ctr"/>
            <a:r>
              <a:rPr lang="en-US" sz="2800" dirty="0">
                <a:solidFill>
                  <a:srgbClr val="C00000"/>
                </a:solidFill>
              </a:rPr>
              <a:t>27X</a:t>
            </a:r>
          </a:p>
        </p:txBody>
      </p:sp>
      <p:sp>
        <p:nvSpPr>
          <p:cNvPr id="7" name="Cube 6">
            <a:extLst>
              <a:ext uri="{FF2B5EF4-FFF2-40B4-BE49-F238E27FC236}">
                <a16:creationId xmlns:a16="http://schemas.microsoft.com/office/drawing/2014/main" id="{E7079FB3-8739-3535-13E1-2E6DA51310E6}"/>
              </a:ext>
            </a:extLst>
          </p:cNvPr>
          <p:cNvSpPr/>
          <p:nvPr/>
        </p:nvSpPr>
        <p:spPr>
          <a:xfrm>
            <a:off x="5466520" y="2825959"/>
            <a:ext cx="914400" cy="9144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B945E2C5-7B26-5D35-BCD5-125B17241819}"/>
              </a:ext>
            </a:extLst>
          </p:cNvPr>
          <p:cNvSpPr/>
          <p:nvPr/>
        </p:nvSpPr>
        <p:spPr>
          <a:xfrm>
            <a:off x="7248571" y="1798916"/>
            <a:ext cx="2743200" cy="27432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81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close human perceptual judgement is to an objective measurement of the stimulus</a:t>
            </a:r>
          </a:p>
          <a:p>
            <a:pPr marL="0" indent="0">
              <a:buNone/>
            </a:pPr>
            <a:endParaRPr lang="en-US" sz="2800" dirty="0"/>
          </a:p>
          <a:p>
            <a:pPr marL="0" indent="0">
              <a:buNone/>
            </a:pPr>
            <a:endParaRPr lang="en-US" sz="2800" dirty="0"/>
          </a:p>
        </p:txBody>
      </p:sp>
      <p:pic>
        <p:nvPicPr>
          <p:cNvPr id="5" name="Picture 4" descr="Diagram&#10;&#10;Description automatically generated with low confidence">
            <a:extLst>
              <a:ext uri="{FF2B5EF4-FFF2-40B4-BE49-F238E27FC236}">
                <a16:creationId xmlns:a16="http://schemas.microsoft.com/office/drawing/2014/main" id="{D3DC8321-2BAA-29F2-B7CF-529E15394026}"/>
              </a:ext>
            </a:extLst>
          </p:cNvPr>
          <p:cNvPicPr>
            <a:picLocks noChangeAspect="1"/>
          </p:cNvPicPr>
          <p:nvPr/>
        </p:nvPicPr>
        <p:blipFill>
          <a:blip r:embed="rId2"/>
          <a:stretch>
            <a:fillRect/>
          </a:stretch>
        </p:blipFill>
        <p:spPr>
          <a:xfrm>
            <a:off x="4187686" y="2062295"/>
            <a:ext cx="7116418" cy="4649932"/>
          </a:xfrm>
          <a:prstGeom prst="rect">
            <a:avLst/>
          </a:prstGeom>
        </p:spPr>
      </p:pic>
    </p:spTree>
    <p:extLst>
      <p:ext uri="{BB962C8B-B14F-4D97-AF65-F5344CB8AC3E}">
        <p14:creationId xmlns:p14="http://schemas.microsoft.com/office/powerpoint/2010/main" val="4173797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a:xfrm>
            <a:off x="252918" y="1123837"/>
            <a:ext cx="3086629" cy="4601183"/>
          </a:xfrm>
        </p:spPr>
        <p:txBody>
          <a:bodyPr/>
          <a:lstStyle/>
          <a:p>
            <a:r>
              <a:rPr lang="en-US" dirty="0"/>
              <a:t>Discriminability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3200" dirty="0"/>
              <a:t>how differentiable different objects are  </a:t>
            </a:r>
            <a:endParaRPr lang="en-US" sz="2800" dirty="0"/>
          </a:p>
        </p:txBody>
      </p:sp>
      <p:pic>
        <p:nvPicPr>
          <p:cNvPr id="25" name="Picture 24" descr="Icon&#10;&#10;Description automatically generated with low confidence">
            <a:extLst>
              <a:ext uri="{FF2B5EF4-FFF2-40B4-BE49-F238E27FC236}">
                <a16:creationId xmlns:a16="http://schemas.microsoft.com/office/drawing/2014/main" id="{A2868B45-8490-6B05-F998-C67AB466BFB2}"/>
              </a:ext>
            </a:extLst>
          </p:cNvPr>
          <p:cNvPicPr>
            <a:picLocks noChangeAspect="1"/>
          </p:cNvPicPr>
          <p:nvPr/>
        </p:nvPicPr>
        <p:blipFill>
          <a:blip r:embed="rId2"/>
          <a:stretch>
            <a:fillRect/>
          </a:stretch>
        </p:blipFill>
        <p:spPr>
          <a:xfrm>
            <a:off x="3610665" y="2411896"/>
            <a:ext cx="8146568" cy="2442818"/>
          </a:xfrm>
          <a:prstGeom prst="rect">
            <a:avLst/>
          </a:prstGeom>
        </p:spPr>
      </p:pic>
    </p:spTree>
    <p:extLst>
      <p:ext uri="{BB962C8B-B14F-4D97-AF65-F5344CB8AC3E}">
        <p14:creationId xmlns:p14="http://schemas.microsoft.com/office/powerpoint/2010/main" val="3668912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Separability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whether channels exist independently or integrally with others</a:t>
            </a:r>
          </a:p>
        </p:txBody>
      </p:sp>
      <p:pic>
        <p:nvPicPr>
          <p:cNvPr id="5" name="Picture 4">
            <a:extLst>
              <a:ext uri="{FF2B5EF4-FFF2-40B4-BE49-F238E27FC236}">
                <a16:creationId xmlns:a16="http://schemas.microsoft.com/office/drawing/2014/main" id="{3F473DA2-0AE7-64C7-FE07-0F7D6DA0E944}"/>
              </a:ext>
            </a:extLst>
          </p:cNvPr>
          <p:cNvPicPr>
            <a:picLocks noChangeAspect="1"/>
          </p:cNvPicPr>
          <p:nvPr/>
        </p:nvPicPr>
        <p:blipFill>
          <a:blip r:embed="rId2"/>
          <a:stretch>
            <a:fillRect/>
          </a:stretch>
        </p:blipFill>
        <p:spPr>
          <a:xfrm>
            <a:off x="3445565" y="2250571"/>
            <a:ext cx="8272303" cy="2665888"/>
          </a:xfrm>
          <a:prstGeom prst="rect">
            <a:avLst/>
          </a:prstGeom>
        </p:spPr>
      </p:pic>
    </p:spTree>
    <p:extLst>
      <p:ext uri="{BB962C8B-B14F-4D97-AF65-F5344CB8AC3E}">
        <p14:creationId xmlns:p14="http://schemas.microsoft.com/office/powerpoint/2010/main" val="2293192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well a distinct item stands out from others </a:t>
            </a:r>
          </a:p>
        </p:txBody>
      </p:sp>
      <p:pic>
        <p:nvPicPr>
          <p:cNvPr id="4" name="Picture 3" descr="Chart, scatter chart&#10;&#10;Description automatically generated">
            <a:extLst>
              <a:ext uri="{FF2B5EF4-FFF2-40B4-BE49-F238E27FC236}">
                <a16:creationId xmlns:a16="http://schemas.microsoft.com/office/drawing/2014/main" id="{EE368640-223C-28A7-C806-E59C6E468476}"/>
              </a:ext>
            </a:extLst>
          </p:cNvPr>
          <p:cNvPicPr>
            <a:picLocks noChangeAspect="1"/>
          </p:cNvPicPr>
          <p:nvPr/>
        </p:nvPicPr>
        <p:blipFill rotWithShape="1">
          <a:blip r:embed="rId2">
            <a:extLst>
              <a:ext uri="{28A0092B-C50C-407E-A947-70E740481C1C}">
                <a14:useLocalDpi xmlns:a14="http://schemas.microsoft.com/office/drawing/2010/main" val="0"/>
              </a:ext>
            </a:extLst>
          </a:blip>
          <a:srcRect l="2406" r="65373"/>
          <a:stretch/>
        </p:blipFill>
        <p:spPr>
          <a:xfrm>
            <a:off x="5234609" y="2073660"/>
            <a:ext cx="4572000" cy="2986523"/>
          </a:xfrm>
          <a:prstGeom prst="rect">
            <a:avLst/>
          </a:prstGeom>
        </p:spPr>
      </p:pic>
    </p:spTree>
    <p:extLst>
      <p:ext uri="{BB962C8B-B14F-4D97-AF65-F5344CB8AC3E}">
        <p14:creationId xmlns:p14="http://schemas.microsoft.com/office/powerpoint/2010/main" val="2415559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well a distinct item stands out from others</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Color is a good channel for this </a:t>
            </a:r>
          </a:p>
        </p:txBody>
      </p:sp>
      <p:pic>
        <p:nvPicPr>
          <p:cNvPr id="4" name="Picture 3" descr="Chart, scatter chart&#10;&#10;Description automatically generated">
            <a:extLst>
              <a:ext uri="{FF2B5EF4-FFF2-40B4-BE49-F238E27FC236}">
                <a16:creationId xmlns:a16="http://schemas.microsoft.com/office/drawing/2014/main" id="{EE368640-223C-28A7-C806-E59C6E468476}"/>
              </a:ext>
            </a:extLst>
          </p:cNvPr>
          <p:cNvPicPr>
            <a:picLocks noChangeAspect="1"/>
          </p:cNvPicPr>
          <p:nvPr/>
        </p:nvPicPr>
        <p:blipFill rotWithShape="1">
          <a:blip r:embed="rId2">
            <a:extLst>
              <a:ext uri="{28A0092B-C50C-407E-A947-70E740481C1C}">
                <a14:useLocalDpi xmlns:a14="http://schemas.microsoft.com/office/drawing/2010/main" val="0"/>
              </a:ext>
            </a:extLst>
          </a:blip>
          <a:srcRect l="2406" r="65373"/>
          <a:stretch/>
        </p:blipFill>
        <p:spPr>
          <a:xfrm>
            <a:off x="5240868" y="1676095"/>
            <a:ext cx="4572000" cy="2986523"/>
          </a:xfrm>
          <a:prstGeom prst="rect">
            <a:avLst/>
          </a:prstGeom>
        </p:spPr>
      </p:pic>
    </p:spTree>
    <p:extLst>
      <p:ext uri="{BB962C8B-B14F-4D97-AF65-F5344CB8AC3E}">
        <p14:creationId xmlns:p14="http://schemas.microsoft.com/office/powerpoint/2010/main" val="857849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well a distinct item stands out from others </a:t>
            </a:r>
          </a:p>
        </p:txBody>
      </p:sp>
      <p:pic>
        <p:nvPicPr>
          <p:cNvPr id="5" name="Picture 4" descr="Chart, scatter chart&#10;&#10;Description automatically generated">
            <a:extLst>
              <a:ext uri="{FF2B5EF4-FFF2-40B4-BE49-F238E27FC236}">
                <a16:creationId xmlns:a16="http://schemas.microsoft.com/office/drawing/2014/main" id="{BFCC9DA4-5058-BED3-BA5C-13A20C326A04}"/>
              </a:ext>
            </a:extLst>
          </p:cNvPr>
          <p:cNvPicPr>
            <a:picLocks noChangeAspect="1"/>
          </p:cNvPicPr>
          <p:nvPr/>
        </p:nvPicPr>
        <p:blipFill rotWithShape="1">
          <a:blip r:embed="rId2">
            <a:extLst>
              <a:ext uri="{28A0092B-C50C-407E-A947-70E740481C1C}">
                <a14:useLocalDpi xmlns:a14="http://schemas.microsoft.com/office/drawing/2010/main" val="0"/>
              </a:ext>
            </a:extLst>
          </a:blip>
          <a:srcRect l="34441" r="33152"/>
          <a:stretch/>
        </p:blipFill>
        <p:spPr>
          <a:xfrm>
            <a:off x="5227616" y="2086913"/>
            <a:ext cx="4598504" cy="2986523"/>
          </a:xfrm>
          <a:prstGeom prst="rect">
            <a:avLst/>
          </a:prstGeom>
        </p:spPr>
      </p:pic>
    </p:spTree>
    <p:extLst>
      <p:ext uri="{BB962C8B-B14F-4D97-AF65-F5344CB8AC3E}">
        <p14:creationId xmlns:p14="http://schemas.microsoft.com/office/powerpoint/2010/main" val="2994735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lnSpcReduction="10000"/>
          </a:bodyPr>
          <a:lstStyle/>
          <a:p>
            <a:pPr marL="0" indent="0">
              <a:buNone/>
            </a:pPr>
            <a:r>
              <a:rPr lang="en-US" sz="3200" b="1" dirty="0"/>
              <a:t>Definition: </a:t>
            </a:r>
            <a:r>
              <a:rPr lang="en-US" sz="2800" dirty="0"/>
              <a:t>how well a distinct item stands out from others</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Shape is not as helpful </a:t>
            </a:r>
          </a:p>
        </p:txBody>
      </p:sp>
      <p:pic>
        <p:nvPicPr>
          <p:cNvPr id="5" name="Picture 4" descr="Chart, scatter chart&#10;&#10;Description automatically generated">
            <a:extLst>
              <a:ext uri="{FF2B5EF4-FFF2-40B4-BE49-F238E27FC236}">
                <a16:creationId xmlns:a16="http://schemas.microsoft.com/office/drawing/2014/main" id="{BFCC9DA4-5058-BED3-BA5C-13A20C326A04}"/>
              </a:ext>
            </a:extLst>
          </p:cNvPr>
          <p:cNvPicPr>
            <a:picLocks noChangeAspect="1"/>
          </p:cNvPicPr>
          <p:nvPr/>
        </p:nvPicPr>
        <p:blipFill rotWithShape="1">
          <a:blip r:embed="rId2">
            <a:extLst>
              <a:ext uri="{28A0092B-C50C-407E-A947-70E740481C1C}">
                <a14:useLocalDpi xmlns:a14="http://schemas.microsoft.com/office/drawing/2010/main" val="0"/>
              </a:ext>
            </a:extLst>
          </a:blip>
          <a:srcRect l="34441" r="33152"/>
          <a:stretch/>
        </p:blipFill>
        <p:spPr>
          <a:xfrm>
            <a:off x="5227616" y="2086913"/>
            <a:ext cx="4598504" cy="2986523"/>
          </a:xfrm>
          <a:prstGeom prst="rect">
            <a:avLst/>
          </a:prstGeom>
        </p:spPr>
      </p:pic>
    </p:spTree>
    <p:extLst>
      <p:ext uri="{BB962C8B-B14F-4D97-AF65-F5344CB8AC3E}">
        <p14:creationId xmlns:p14="http://schemas.microsoft.com/office/powerpoint/2010/main" val="3902220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F7017-B9CA-57E7-2684-10F10CEE3743}"/>
              </a:ext>
            </a:extLst>
          </p:cNvPr>
          <p:cNvSpPr>
            <a:spLocks noGrp="1"/>
          </p:cNvSpPr>
          <p:nvPr>
            <p:ph type="title"/>
          </p:nvPr>
        </p:nvSpPr>
        <p:spPr/>
        <p:txBody>
          <a:bodyPr/>
          <a:lstStyle/>
          <a:p>
            <a:r>
              <a:rPr lang="en-US" dirty="0"/>
              <a:t>Perception</a:t>
            </a:r>
          </a:p>
        </p:txBody>
      </p:sp>
      <p:sp>
        <p:nvSpPr>
          <p:cNvPr id="3" name="Text Placeholder 2">
            <a:extLst>
              <a:ext uri="{FF2B5EF4-FFF2-40B4-BE49-F238E27FC236}">
                <a16:creationId xmlns:a16="http://schemas.microsoft.com/office/drawing/2014/main" id="{163E8D61-87DB-680A-DFE6-AE67936BB4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9730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well a distinct item stands out from others </a:t>
            </a:r>
          </a:p>
        </p:txBody>
      </p:sp>
      <p:pic>
        <p:nvPicPr>
          <p:cNvPr id="5" name="Picture 4" descr="Chart, scatter chart&#10;&#10;Description automatically generated">
            <a:extLst>
              <a:ext uri="{FF2B5EF4-FFF2-40B4-BE49-F238E27FC236}">
                <a16:creationId xmlns:a16="http://schemas.microsoft.com/office/drawing/2014/main" id="{83874C57-6969-F54A-1892-C9B07218ADB3}"/>
              </a:ext>
            </a:extLst>
          </p:cNvPr>
          <p:cNvPicPr>
            <a:picLocks noChangeAspect="1"/>
          </p:cNvPicPr>
          <p:nvPr/>
        </p:nvPicPr>
        <p:blipFill rotWithShape="1">
          <a:blip r:embed="rId2">
            <a:extLst>
              <a:ext uri="{28A0092B-C50C-407E-A947-70E740481C1C}">
                <a14:useLocalDpi xmlns:a14="http://schemas.microsoft.com/office/drawing/2010/main" val="0"/>
              </a:ext>
            </a:extLst>
          </a:blip>
          <a:srcRect l="66848" t="1331" r="838" b="-1331"/>
          <a:stretch/>
        </p:blipFill>
        <p:spPr>
          <a:xfrm>
            <a:off x="5234242" y="2086913"/>
            <a:ext cx="4585252" cy="2986523"/>
          </a:xfrm>
          <a:prstGeom prst="rect">
            <a:avLst/>
          </a:prstGeom>
        </p:spPr>
      </p:pic>
    </p:spTree>
    <p:extLst>
      <p:ext uri="{BB962C8B-B14F-4D97-AF65-F5344CB8AC3E}">
        <p14:creationId xmlns:p14="http://schemas.microsoft.com/office/powerpoint/2010/main" val="225466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well a distinct item stands out from others </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Combining color and shape causes “competition” – color is processed first</a:t>
            </a:r>
          </a:p>
        </p:txBody>
      </p:sp>
      <p:pic>
        <p:nvPicPr>
          <p:cNvPr id="5" name="Picture 4" descr="Chart, scatter chart&#10;&#10;Description automatically generated">
            <a:extLst>
              <a:ext uri="{FF2B5EF4-FFF2-40B4-BE49-F238E27FC236}">
                <a16:creationId xmlns:a16="http://schemas.microsoft.com/office/drawing/2014/main" id="{83874C57-6969-F54A-1892-C9B07218ADB3}"/>
              </a:ext>
            </a:extLst>
          </p:cNvPr>
          <p:cNvPicPr>
            <a:picLocks noChangeAspect="1"/>
          </p:cNvPicPr>
          <p:nvPr/>
        </p:nvPicPr>
        <p:blipFill rotWithShape="1">
          <a:blip r:embed="rId2">
            <a:extLst>
              <a:ext uri="{28A0092B-C50C-407E-A947-70E740481C1C}">
                <a14:useLocalDpi xmlns:a14="http://schemas.microsoft.com/office/drawing/2010/main" val="0"/>
              </a:ext>
            </a:extLst>
          </a:blip>
          <a:srcRect l="66848" t="1331" r="838" b="-1331"/>
          <a:stretch/>
        </p:blipFill>
        <p:spPr>
          <a:xfrm>
            <a:off x="5234242" y="2086913"/>
            <a:ext cx="4585252" cy="2986523"/>
          </a:xfrm>
          <a:prstGeom prst="rect">
            <a:avLst/>
          </a:prstGeom>
        </p:spPr>
      </p:pic>
    </p:spTree>
    <p:extLst>
      <p:ext uri="{BB962C8B-B14F-4D97-AF65-F5344CB8AC3E}">
        <p14:creationId xmlns:p14="http://schemas.microsoft.com/office/powerpoint/2010/main" val="2184448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Grouping</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likely people are to infer differences as representing distinct groups </a:t>
            </a:r>
          </a:p>
        </p:txBody>
      </p:sp>
      <p:pic>
        <p:nvPicPr>
          <p:cNvPr id="5" name="Picture 4" descr="A picture containing text&#10;&#10;Description automatically generated">
            <a:extLst>
              <a:ext uri="{FF2B5EF4-FFF2-40B4-BE49-F238E27FC236}">
                <a16:creationId xmlns:a16="http://schemas.microsoft.com/office/drawing/2014/main" id="{5CA5CD4B-ECDD-D97B-5C0F-6EE9BAD27A57}"/>
              </a:ext>
            </a:extLst>
          </p:cNvPr>
          <p:cNvPicPr>
            <a:picLocks noChangeAspect="1"/>
          </p:cNvPicPr>
          <p:nvPr/>
        </p:nvPicPr>
        <p:blipFill>
          <a:blip r:embed="rId2"/>
          <a:stretch>
            <a:fillRect/>
          </a:stretch>
        </p:blipFill>
        <p:spPr>
          <a:xfrm>
            <a:off x="3745395" y="2267226"/>
            <a:ext cx="7086600" cy="2641600"/>
          </a:xfrm>
          <a:prstGeom prst="rect">
            <a:avLst/>
          </a:prstGeom>
        </p:spPr>
      </p:pic>
    </p:spTree>
    <p:extLst>
      <p:ext uri="{BB962C8B-B14F-4D97-AF65-F5344CB8AC3E}">
        <p14:creationId xmlns:p14="http://schemas.microsoft.com/office/powerpoint/2010/main" val="3249320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Grouping</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likely people are to infer differences as representing distinct groups </a:t>
            </a:r>
          </a:p>
        </p:txBody>
      </p:sp>
      <p:grpSp>
        <p:nvGrpSpPr>
          <p:cNvPr id="6" name="object 4">
            <a:extLst>
              <a:ext uri="{FF2B5EF4-FFF2-40B4-BE49-F238E27FC236}">
                <a16:creationId xmlns:a16="http://schemas.microsoft.com/office/drawing/2014/main" id="{CB14338D-F22B-6468-0894-548B5503732D}"/>
              </a:ext>
            </a:extLst>
          </p:cNvPr>
          <p:cNvGrpSpPr/>
          <p:nvPr/>
        </p:nvGrpSpPr>
        <p:grpSpPr>
          <a:xfrm>
            <a:off x="4061899" y="2117476"/>
            <a:ext cx="2988256" cy="4232054"/>
            <a:chOff x="2116705" y="1524000"/>
            <a:chExt cx="2074545" cy="3164840"/>
          </a:xfrm>
        </p:grpSpPr>
        <p:pic>
          <p:nvPicPr>
            <p:cNvPr id="7" name="object 5">
              <a:extLst>
                <a:ext uri="{FF2B5EF4-FFF2-40B4-BE49-F238E27FC236}">
                  <a16:creationId xmlns:a16="http://schemas.microsoft.com/office/drawing/2014/main" id="{5E3E3D1B-AE32-05F1-9A7B-BBCEC066E25B}"/>
                </a:ext>
              </a:extLst>
            </p:cNvPr>
            <p:cNvPicPr/>
            <p:nvPr/>
          </p:nvPicPr>
          <p:blipFill>
            <a:blip r:embed="rId2"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0ED177C0-2826-F301-CEA1-11DB7EBB5EA7}"/>
                </a:ext>
              </a:extLst>
            </p:cNvPr>
            <p:cNvPicPr/>
            <p:nvPr/>
          </p:nvPicPr>
          <p:blipFill>
            <a:blip r:embed="rId3" cstate="print"/>
            <a:stretch>
              <a:fillRect/>
            </a:stretch>
          </p:blipFill>
          <p:spPr>
            <a:xfrm>
              <a:off x="2116705" y="3130039"/>
              <a:ext cx="2074294" cy="1558303"/>
            </a:xfrm>
            <a:prstGeom prst="rect">
              <a:avLst/>
            </a:prstGeom>
          </p:spPr>
        </p:pic>
      </p:grpSp>
      <p:sp>
        <p:nvSpPr>
          <p:cNvPr id="4" name="Rounded Rectangle 3">
            <a:extLst>
              <a:ext uri="{FF2B5EF4-FFF2-40B4-BE49-F238E27FC236}">
                <a16:creationId xmlns:a16="http://schemas.microsoft.com/office/drawing/2014/main" id="{1542C5F9-5EFD-9BFF-B7B3-30041158D8CD}"/>
              </a:ext>
            </a:extLst>
          </p:cNvPr>
          <p:cNvSpPr/>
          <p:nvPr/>
        </p:nvSpPr>
        <p:spPr>
          <a:xfrm>
            <a:off x="7526868" y="2888974"/>
            <a:ext cx="4108541" cy="21203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3200" dirty="0"/>
              <a:t>Which of these channels are best for grouping?</a:t>
            </a:r>
          </a:p>
        </p:txBody>
      </p:sp>
    </p:spTree>
    <p:extLst>
      <p:ext uri="{BB962C8B-B14F-4D97-AF65-F5344CB8AC3E}">
        <p14:creationId xmlns:p14="http://schemas.microsoft.com/office/powerpoint/2010/main" val="3895992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Grouping</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likely people are to infer differences as representing distinct groups </a:t>
            </a:r>
          </a:p>
        </p:txBody>
      </p:sp>
      <p:grpSp>
        <p:nvGrpSpPr>
          <p:cNvPr id="6" name="object 4">
            <a:extLst>
              <a:ext uri="{FF2B5EF4-FFF2-40B4-BE49-F238E27FC236}">
                <a16:creationId xmlns:a16="http://schemas.microsoft.com/office/drawing/2014/main" id="{CB14338D-F22B-6468-0894-548B5503732D}"/>
              </a:ext>
            </a:extLst>
          </p:cNvPr>
          <p:cNvGrpSpPr/>
          <p:nvPr/>
        </p:nvGrpSpPr>
        <p:grpSpPr>
          <a:xfrm>
            <a:off x="4061899" y="2117476"/>
            <a:ext cx="2988256" cy="4232054"/>
            <a:chOff x="2116705" y="1524000"/>
            <a:chExt cx="2074545" cy="3164840"/>
          </a:xfrm>
        </p:grpSpPr>
        <p:pic>
          <p:nvPicPr>
            <p:cNvPr id="7" name="object 5">
              <a:extLst>
                <a:ext uri="{FF2B5EF4-FFF2-40B4-BE49-F238E27FC236}">
                  <a16:creationId xmlns:a16="http://schemas.microsoft.com/office/drawing/2014/main" id="{5E3E3D1B-AE32-05F1-9A7B-BBCEC066E25B}"/>
                </a:ext>
              </a:extLst>
            </p:cNvPr>
            <p:cNvPicPr/>
            <p:nvPr/>
          </p:nvPicPr>
          <p:blipFill>
            <a:blip r:embed="rId2" cstate="print"/>
            <a:stretch>
              <a:fillRect/>
            </a:stretch>
          </p:blipFill>
          <p:spPr>
            <a:xfrm>
              <a:off x="2116705" y="1524000"/>
              <a:ext cx="2074294" cy="1575352"/>
            </a:xfrm>
            <a:prstGeom prst="rect">
              <a:avLst/>
            </a:prstGeom>
          </p:spPr>
        </p:pic>
        <p:pic>
          <p:nvPicPr>
            <p:cNvPr id="8" name="object 6">
              <a:extLst>
                <a:ext uri="{FF2B5EF4-FFF2-40B4-BE49-F238E27FC236}">
                  <a16:creationId xmlns:a16="http://schemas.microsoft.com/office/drawing/2014/main" id="{0ED177C0-2826-F301-CEA1-11DB7EBB5EA7}"/>
                </a:ext>
              </a:extLst>
            </p:cNvPr>
            <p:cNvPicPr/>
            <p:nvPr/>
          </p:nvPicPr>
          <p:blipFill>
            <a:blip r:embed="rId3" cstate="print"/>
            <a:stretch>
              <a:fillRect/>
            </a:stretch>
          </p:blipFill>
          <p:spPr>
            <a:xfrm>
              <a:off x="2116705" y="3130039"/>
              <a:ext cx="2074294" cy="1558303"/>
            </a:xfrm>
            <a:prstGeom prst="rect">
              <a:avLst/>
            </a:prstGeom>
          </p:spPr>
        </p:pic>
      </p:grpSp>
      <p:sp>
        <p:nvSpPr>
          <p:cNvPr id="4" name="Rounded Rectangle 3">
            <a:extLst>
              <a:ext uri="{FF2B5EF4-FFF2-40B4-BE49-F238E27FC236}">
                <a16:creationId xmlns:a16="http://schemas.microsoft.com/office/drawing/2014/main" id="{1542C5F9-5EFD-9BFF-B7B3-30041158D8CD}"/>
              </a:ext>
            </a:extLst>
          </p:cNvPr>
          <p:cNvSpPr/>
          <p:nvPr/>
        </p:nvSpPr>
        <p:spPr>
          <a:xfrm>
            <a:off x="7526868" y="2888974"/>
            <a:ext cx="4108541" cy="212034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3200" dirty="0"/>
              <a:t>Which of these channels are best for ordering?</a:t>
            </a:r>
          </a:p>
        </p:txBody>
      </p:sp>
    </p:spTree>
    <p:extLst>
      <p:ext uri="{BB962C8B-B14F-4D97-AF65-F5344CB8AC3E}">
        <p14:creationId xmlns:p14="http://schemas.microsoft.com/office/powerpoint/2010/main" val="3013802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DE8EE67-BC66-2EB3-138D-A4F692E38465}"/>
              </a:ext>
            </a:extLst>
          </p:cNvPr>
          <p:cNvSpPr/>
          <p:nvPr/>
        </p:nvSpPr>
        <p:spPr>
          <a:xfrm>
            <a:off x="6597831" y="5523227"/>
            <a:ext cx="5143594" cy="549535"/>
          </a:xfrm>
          <a:prstGeom prst="roundRect">
            <a:avLst/>
          </a:prstGeom>
          <a:solidFill>
            <a:srgbClr val="011893">
              <a:alpha val="5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grouped</a:t>
            </a:r>
          </a:p>
        </p:txBody>
      </p:sp>
      <p:sp>
        <p:nvSpPr>
          <p:cNvPr id="27" name="Rounded Rectangle 26">
            <a:extLst>
              <a:ext uri="{FF2B5EF4-FFF2-40B4-BE49-F238E27FC236}">
                <a16:creationId xmlns:a16="http://schemas.microsoft.com/office/drawing/2014/main" id="{4BAD96E0-02F9-9993-B63D-BBFE26484598}"/>
              </a:ext>
            </a:extLst>
          </p:cNvPr>
          <p:cNvSpPr/>
          <p:nvPr/>
        </p:nvSpPr>
        <p:spPr>
          <a:xfrm>
            <a:off x="6611084" y="4959862"/>
            <a:ext cx="5143594" cy="549535"/>
          </a:xfrm>
          <a:prstGeom prst="roundRect">
            <a:avLst/>
          </a:prstGeom>
          <a:solidFill>
            <a:srgbClr val="9411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ordered</a:t>
            </a:r>
          </a:p>
        </p:txBody>
      </p:sp>
      <p:sp>
        <p:nvSpPr>
          <p:cNvPr id="28" name="Rounded Rectangle 27">
            <a:extLst>
              <a:ext uri="{FF2B5EF4-FFF2-40B4-BE49-F238E27FC236}">
                <a16:creationId xmlns:a16="http://schemas.microsoft.com/office/drawing/2014/main" id="{2C26D93F-0542-8733-F0D6-8676F3023D7A}"/>
              </a:ext>
            </a:extLst>
          </p:cNvPr>
          <p:cNvSpPr/>
          <p:nvPr/>
        </p:nvSpPr>
        <p:spPr>
          <a:xfrm>
            <a:off x="6611083" y="4395919"/>
            <a:ext cx="5143594" cy="549535"/>
          </a:xfrm>
          <a:prstGeom prst="roundRect">
            <a:avLst/>
          </a:prstGeom>
          <a:solidFill>
            <a:srgbClr val="011893">
              <a:alpha val="5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grouped</a:t>
            </a:r>
          </a:p>
        </p:txBody>
      </p:sp>
      <p:sp>
        <p:nvSpPr>
          <p:cNvPr id="29" name="Rounded Rectangle 28">
            <a:extLst>
              <a:ext uri="{FF2B5EF4-FFF2-40B4-BE49-F238E27FC236}">
                <a16:creationId xmlns:a16="http://schemas.microsoft.com/office/drawing/2014/main" id="{B6FDC1ED-8EE5-D440-A1D8-BE3C1077017B}"/>
              </a:ext>
            </a:extLst>
          </p:cNvPr>
          <p:cNvSpPr/>
          <p:nvPr/>
        </p:nvSpPr>
        <p:spPr>
          <a:xfrm>
            <a:off x="6611084" y="3820509"/>
            <a:ext cx="5143594" cy="549535"/>
          </a:xfrm>
          <a:prstGeom prst="roundRect">
            <a:avLst/>
          </a:prstGeom>
          <a:solidFill>
            <a:srgbClr val="9411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ordered</a:t>
            </a:r>
          </a:p>
        </p:txBody>
      </p:sp>
      <p:sp>
        <p:nvSpPr>
          <p:cNvPr id="30" name="Rounded Rectangle 29">
            <a:extLst>
              <a:ext uri="{FF2B5EF4-FFF2-40B4-BE49-F238E27FC236}">
                <a16:creationId xmlns:a16="http://schemas.microsoft.com/office/drawing/2014/main" id="{1E555DA2-FC67-F66E-C5A9-CECCCF224EC8}"/>
              </a:ext>
            </a:extLst>
          </p:cNvPr>
          <p:cNvSpPr/>
          <p:nvPr/>
        </p:nvSpPr>
        <p:spPr>
          <a:xfrm>
            <a:off x="6611084" y="3256825"/>
            <a:ext cx="5143594" cy="549535"/>
          </a:xfrm>
          <a:prstGeom prst="roundRect">
            <a:avLst/>
          </a:prstGeom>
          <a:solidFill>
            <a:srgbClr val="9411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ordered</a:t>
            </a:r>
          </a:p>
        </p:txBody>
      </p:sp>
      <p:sp>
        <p:nvSpPr>
          <p:cNvPr id="31" name="Rounded Rectangle 30">
            <a:extLst>
              <a:ext uri="{FF2B5EF4-FFF2-40B4-BE49-F238E27FC236}">
                <a16:creationId xmlns:a16="http://schemas.microsoft.com/office/drawing/2014/main" id="{6BAB29DB-F09A-45EC-6F84-99B37DDB26FE}"/>
              </a:ext>
            </a:extLst>
          </p:cNvPr>
          <p:cNvSpPr/>
          <p:nvPr/>
        </p:nvSpPr>
        <p:spPr>
          <a:xfrm>
            <a:off x="6611084" y="2693330"/>
            <a:ext cx="5143594" cy="549535"/>
          </a:xfrm>
          <a:prstGeom prst="roundRect">
            <a:avLst/>
          </a:prstGeom>
          <a:solidFill>
            <a:srgbClr val="521B93">
              <a:alpha val="4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grouped | ordered</a:t>
            </a:r>
          </a:p>
        </p:txBody>
      </p:sp>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Grouping</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likely people are to infer differences as representing distinct groups</a:t>
            </a:r>
          </a:p>
        </p:txBody>
      </p:sp>
      <p:grpSp>
        <p:nvGrpSpPr>
          <p:cNvPr id="9" name="object 4">
            <a:extLst>
              <a:ext uri="{FF2B5EF4-FFF2-40B4-BE49-F238E27FC236}">
                <a16:creationId xmlns:a16="http://schemas.microsoft.com/office/drawing/2014/main" id="{B3FAE1E1-5624-B9EE-E191-4FE5C107D995}"/>
              </a:ext>
            </a:extLst>
          </p:cNvPr>
          <p:cNvGrpSpPr/>
          <p:nvPr/>
        </p:nvGrpSpPr>
        <p:grpSpPr>
          <a:xfrm>
            <a:off x="3514534" y="2617014"/>
            <a:ext cx="3048284" cy="3505487"/>
            <a:chOff x="2116705" y="1524000"/>
            <a:chExt cx="2074545" cy="3164840"/>
          </a:xfrm>
        </p:grpSpPr>
        <p:pic>
          <p:nvPicPr>
            <p:cNvPr id="10" name="object 5">
              <a:extLst>
                <a:ext uri="{FF2B5EF4-FFF2-40B4-BE49-F238E27FC236}">
                  <a16:creationId xmlns:a16="http://schemas.microsoft.com/office/drawing/2014/main" id="{CD1CCFEA-4D96-00F2-3744-03FA048FA317}"/>
                </a:ext>
              </a:extLst>
            </p:cNvPr>
            <p:cNvPicPr/>
            <p:nvPr/>
          </p:nvPicPr>
          <p:blipFill>
            <a:blip r:embed="rId2" cstate="print"/>
            <a:stretch>
              <a:fillRect/>
            </a:stretch>
          </p:blipFill>
          <p:spPr>
            <a:xfrm>
              <a:off x="2116705" y="1524000"/>
              <a:ext cx="2074294" cy="1575352"/>
            </a:xfrm>
            <a:prstGeom prst="rect">
              <a:avLst/>
            </a:prstGeom>
          </p:spPr>
        </p:pic>
        <p:pic>
          <p:nvPicPr>
            <p:cNvPr id="11" name="object 6">
              <a:extLst>
                <a:ext uri="{FF2B5EF4-FFF2-40B4-BE49-F238E27FC236}">
                  <a16:creationId xmlns:a16="http://schemas.microsoft.com/office/drawing/2014/main" id="{9B4367C7-B555-85C4-2E6C-60B55FC9F019}"/>
                </a:ext>
              </a:extLst>
            </p:cNvPr>
            <p:cNvPicPr/>
            <p:nvPr/>
          </p:nvPicPr>
          <p:blipFill>
            <a:blip r:embed="rId3" cstate="print"/>
            <a:stretch>
              <a:fillRect/>
            </a:stretch>
          </p:blipFill>
          <p:spPr>
            <a:xfrm>
              <a:off x="2116705" y="3130039"/>
              <a:ext cx="2074294" cy="1558303"/>
            </a:xfrm>
            <a:prstGeom prst="rect">
              <a:avLst/>
            </a:prstGeom>
          </p:spPr>
        </p:pic>
      </p:grpSp>
      <p:graphicFrame>
        <p:nvGraphicFramePr>
          <p:cNvPr id="12" name="object 9">
            <a:extLst>
              <a:ext uri="{FF2B5EF4-FFF2-40B4-BE49-F238E27FC236}">
                <a16:creationId xmlns:a16="http://schemas.microsoft.com/office/drawing/2014/main" id="{2D7B5C80-7540-4DB3-92E8-DCE7EE6493A2}"/>
              </a:ext>
            </a:extLst>
          </p:cNvPr>
          <p:cNvGraphicFramePr>
            <a:graphicFrameLocks noGrp="1"/>
          </p:cNvGraphicFramePr>
          <p:nvPr>
            <p:extLst>
              <p:ext uri="{D42A27DB-BD31-4B8C-83A1-F6EECF244321}">
                <p14:modId xmlns:p14="http://schemas.microsoft.com/office/powerpoint/2010/main" val="3606349113"/>
              </p:ext>
            </p:extLst>
          </p:nvPr>
        </p:nvGraphicFramePr>
        <p:xfrm>
          <a:off x="6611084" y="2683274"/>
          <a:ext cx="3222030" cy="3372966"/>
        </p:xfrm>
        <a:graphic>
          <a:graphicData uri="http://schemas.openxmlformats.org/drawingml/2006/table">
            <a:tbl>
              <a:tblPr firstRow="1" bandRow="1">
                <a:tableStyleId>{2D5ABB26-0587-4C30-8999-92F81FD0307C}</a:tableStyleId>
              </a:tblPr>
              <a:tblGrid>
                <a:gridCol w="1074010">
                  <a:extLst>
                    <a:ext uri="{9D8B030D-6E8A-4147-A177-3AD203B41FA5}">
                      <a16:colId xmlns:a16="http://schemas.microsoft.com/office/drawing/2014/main" val="20000"/>
                    </a:ext>
                  </a:extLst>
                </a:gridCol>
                <a:gridCol w="1074010">
                  <a:extLst>
                    <a:ext uri="{9D8B030D-6E8A-4147-A177-3AD203B41FA5}">
                      <a16:colId xmlns:a16="http://schemas.microsoft.com/office/drawing/2014/main" val="20001"/>
                    </a:ext>
                  </a:extLst>
                </a:gridCol>
                <a:gridCol w="1074010">
                  <a:extLst>
                    <a:ext uri="{9D8B030D-6E8A-4147-A177-3AD203B41FA5}">
                      <a16:colId xmlns:a16="http://schemas.microsoft.com/office/drawing/2014/main" val="2381195527"/>
                    </a:ext>
                  </a:extLst>
                </a:gridCol>
              </a:tblGrid>
              <a:tr h="562161">
                <a:tc>
                  <a:txBody>
                    <a:bodyPr/>
                    <a:lstStyle/>
                    <a:p>
                      <a:pPr>
                        <a:lnSpc>
                          <a:spcPct val="100000"/>
                        </a:lnSpc>
                      </a:pPr>
                      <a:r>
                        <a:rPr lang="en-US" sz="1900" dirty="0">
                          <a:latin typeface="Times New Roman"/>
                          <a:cs typeface="Times New Roman"/>
                        </a:rPr>
                        <a:t> </a:t>
                      </a: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0"/>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1"/>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2"/>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3"/>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4"/>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a:solidFill>
                        <a:srgbClr val="292934"/>
                      </a:solidFill>
                      <a:prstDash val="solid"/>
                    </a:lnB>
                  </a:tcPr>
                </a:tc>
                <a:extLst>
                  <a:ext uri="{0D108BD9-81ED-4DB2-BD59-A6C34878D82A}">
                    <a16:rowId xmlns:a16="http://schemas.microsoft.com/office/drawing/2014/main" val="10005"/>
                  </a:ext>
                </a:extLst>
              </a:tr>
            </a:tbl>
          </a:graphicData>
        </a:graphic>
      </p:graphicFrame>
      <p:pic>
        <p:nvPicPr>
          <p:cNvPr id="13" name="Picture 12" descr="Diagram&#10;&#10;Description automatically generated with low confidence">
            <a:extLst>
              <a:ext uri="{FF2B5EF4-FFF2-40B4-BE49-F238E27FC236}">
                <a16:creationId xmlns:a16="http://schemas.microsoft.com/office/drawing/2014/main" id="{2018A5D7-9A79-E9F9-1BD6-18A2843B4DD0}"/>
              </a:ext>
            </a:extLst>
          </p:cNvPr>
          <p:cNvPicPr>
            <a:picLocks noChangeAspect="1"/>
          </p:cNvPicPr>
          <p:nvPr/>
        </p:nvPicPr>
        <p:blipFill>
          <a:blip r:embed="rId4"/>
          <a:stretch>
            <a:fillRect/>
          </a:stretch>
        </p:blipFill>
        <p:spPr>
          <a:xfrm>
            <a:off x="6597831" y="1782259"/>
            <a:ext cx="3222029" cy="870996"/>
          </a:xfrm>
          <a:prstGeom prst="rect">
            <a:avLst/>
          </a:prstGeom>
          <a:ln>
            <a:solidFill>
              <a:schemeClr val="tx1"/>
            </a:solidFill>
          </a:ln>
        </p:spPr>
      </p:pic>
      <p:pic>
        <p:nvPicPr>
          <p:cNvPr id="14" name="Graphic 13" descr="Checkmark with solid fill">
            <a:extLst>
              <a:ext uri="{FF2B5EF4-FFF2-40B4-BE49-F238E27FC236}">
                <a16:creationId xmlns:a16="http://schemas.microsoft.com/office/drawing/2014/main" id="{989E9CF5-9B15-E9F3-5BE6-39BB24B67E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8636" y="2666507"/>
            <a:ext cx="619830" cy="619830"/>
          </a:xfrm>
          <a:prstGeom prst="rect">
            <a:avLst/>
          </a:prstGeom>
        </p:spPr>
      </p:pic>
      <p:pic>
        <p:nvPicPr>
          <p:cNvPr id="15" name="Graphic 14" descr="Checkmark with solid fill">
            <a:extLst>
              <a:ext uri="{FF2B5EF4-FFF2-40B4-BE49-F238E27FC236}">
                <a16:creationId xmlns:a16="http://schemas.microsoft.com/office/drawing/2014/main" id="{1B355D52-A1B8-FCBC-F11A-CAA726BBFE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8930" y="2666305"/>
            <a:ext cx="619830" cy="619830"/>
          </a:xfrm>
          <a:prstGeom prst="rect">
            <a:avLst/>
          </a:prstGeom>
        </p:spPr>
      </p:pic>
      <p:pic>
        <p:nvPicPr>
          <p:cNvPr id="16" name="Graphic 15" descr="Checkmark with solid fill">
            <a:extLst>
              <a:ext uri="{FF2B5EF4-FFF2-40B4-BE49-F238E27FC236}">
                <a16:creationId xmlns:a16="http://schemas.microsoft.com/office/drawing/2014/main" id="{5461F3BE-51F1-0CF5-14AD-3AAE026B03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04978" y="2653255"/>
            <a:ext cx="619830" cy="619830"/>
          </a:xfrm>
          <a:prstGeom prst="rect">
            <a:avLst/>
          </a:prstGeom>
        </p:spPr>
      </p:pic>
      <p:pic>
        <p:nvPicPr>
          <p:cNvPr id="17" name="Graphic 16" descr="Checkmark with solid fill">
            <a:extLst>
              <a:ext uri="{FF2B5EF4-FFF2-40B4-BE49-F238E27FC236}">
                <a16:creationId xmlns:a16="http://schemas.microsoft.com/office/drawing/2014/main" id="{0BFE2244-5D37-2256-AC43-EDC6273102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8930" y="3214134"/>
            <a:ext cx="619830" cy="619830"/>
          </a:xfrm>
          <a:prstGeom prst="rect">
            <a:avLst/>
          </a:prstGeom>
        </p:spPr>
      </p:pic>
      <p:pic>
        <p:nvPicPr>
          <p:cNvPr id="18" name="Graphic 17" descr="Checkmark with solid fill">
            <a:extLst>
              <a:ext uri="{FF2B5EF4-FFF2-40B4-BE49-F238E27FC236}">
                <a16:creationId xmlns:a16="http://schemas.microsoft.com/office/drawing/2014/main" id="{5E5E2782-3AE0-5595-66AF-46CC77D66E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04978" y="3201084"/>
            <a:ext cx="619830" cy="619830"/>
          </a:xfrm>
          <a:prstGeom prst="rect">
            <a:avLst/>
          </a:prstGeom>
        </p:spPr>
      </p:pic>
      <p:pic>
        <p:nvPicPr>
          <p:cNvPr id="19" name="Graphic 18" descr="Checkmark with solid fill">
            <a:extLst>
              <a:ext uri="{FF2B5EF4-FFF2-40B4-BE49-F238E27FC236}">
                <a16:creationId xmlns:a16="http://schemas.microsoft.com/office/drawing/2014/main" id="{8B550F93-E20E-9F2E-2A24-C01FAC46F8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8930" y="3777140"/>
            <a:ext cx="619830" cy="619830"/>
          </a:xfrm>
          <a:prstGeom prst="rect">
            <a:avLst/>
          </a:prstGeom>
        </p:spPr>
      </p:pic>
      <p:pic>
        <p:nvPicPr>
          <p:cNvPr id="20" name="Graphic 19" descr="Checkmark with solid fill">
            <a:extLst>
              <a:ext uri="{FF2B5EF4-FFF2-40B4-BE49-F238E27FC236}">
                <a16:creationId xmlns:a16="http://schemas.microsoft.com/office/drawing/2014/main" id="{41563A84-6A90-24E3-7227-DE9E7EA589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04978" y="3764090"/>
            <a:ext cx="619830" cy="619830"/>
          </a:xfrm>
          <a:prstGeom prst="rect">
            <a:avLst/>
          </a:prstGeom>
        </p:spPr>
      </p:pic>
      <p:pic>
        <p:nvPicPr>
          <p:cNvPr id="21" name="Graphic 20" descr="Checkmark with solid fill">
            <a:extLst>
              <a:ext uri="{FF2B5EF4-FFF2-40B4-BE49-F238E27FC236}">
                <a16:creationId xmlns:a16="http://schemas.microsoft.com/office/drawing/2014/main" id="{DF23293D-D698-0085-DC1F-DF1C0E0E6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8636" y="4340533"/>
            <a:ext cx="619830" cy="619830"/>
          </a:xfrm>
          <a:prstGeom prst="rect">
            <a:avLst/>
          </a:prstGeom>
        </p:spPr>
      </p:pic>
      <p:pic>
        <p:nvPicPr>
          <p:cNvPr id="22" name="Graphic 21" descr="Checkmark with solid fill">
            <a:extLst>
              <a:ext uri="{FF2B5EF4-FFF2-40B4-BE49-F238E27FC236}">
                <a16:creationId xmlns:a16="http://schemas.microsoft.com/office/drawing/2014/main" id="{7F47B41D-7395-121D-CD26-B3ABBC3B4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4049" y="4903135"/>
            <a:ext cx="619830" cy="619830"/>
          </a:xfrm>
          <a:prstGeom prst="rect">
            <a:avLst/>
          </a:prstGeom>
        </p:spPr>
      </p:pic>
      <p:pic>
        <p:nvPicPr>
          <p:cNvPr id="23" name="Graphic 22" descr="Checkmark with solid fill">
            <a:extLst>
              <a:ext uri="{FF2B5EF4-FFF2-40B4-BE49-F238E27FC236}">
                <a16:creationId xmlns:a16="http://schemas.microsoft.com/office/drawing/2014/main" id="{106BB825-0E5D-A026-00F8-2F7B73C791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0097" y="4890085"/>
            <a:ext cx="619830" cy="619830"/>
          </a:xfrm>
          <a:prstGeom prst="rect">
            <a:avLst/>
          </a:prstGeom>
        </p:spPr>
      </p:pic>
      <p:pic>
        <p:nvPicPr>
          <p:cNvPr id="24" name="Graphic 23" descr="Checkmark with solid fill">
            <a:extLst>
              <a:ext uri="{FF2B5EF4-FFF2-40B4-BE49-F238E27FC236}">
                <a16:creationId xmlns:a16="http://schemas.microsoft.com/office/drawing/2014/main" id="{28BCFCBE-5661-1541-9D0A-4AD9A3A873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6365" y="5452670"/>
            <a:ext cx="619830" cy="619830"/>
          </a:xfrm>
          <a:prstGeom prst="rect">
            <a:avLst/>
          </a:prstGeom>
        </p:spPr>
      </p:pic>
    </p:spTree>
    <p:extLst>
      <p:ext uri="{BB962C8B-B14F-4D97-AF65-F5344CB8AC3E}">
        <p14:creationId xmlns:p14="http://schemas.microsoft.com/office/powerpoint/2010/main" val="631483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Grouping</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likely people are to infer differences as representing distinct groups</a:t>
            </a:r>
          </a:p>
        </p:txBody>
      </p:sp>
      <p:pic>
        <p:nvPicPr>
          <p:cNvPr id="39" name="Picture 38" descr="Icon&#10;&#10;Description automatically generated">
            <a:extLst>
              <a:ext uri="{FF2B5EF4-FFF2-40B4-BE49-F238E27FC236}">
                <a16:creationId xmlns:a16="http://schemas.microsoft.com/office/drawing/2014/main" id="{697C24E2-A172-CBEC-E90B-D2C573113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3025" y="7053429"/>
            <a:ext cx="3260035" cy="1772899"/>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749D5496-7F4D-FF24-5439-450F3F5EC40C}"/>
              </a:ext>
            </a:extLst>
          </p:cNvPr>
          <p:cNvPicPr>
            <a:picLocks noChangeAspect="1"/>
          </p:cNvPicPr>
          <p:nvPr/>
        </p:nvPicPr>
        <p:blipFill>
          <a:blip r:embed="rId3"/>
          <a:stretch>
            <a:fillRect/>
          </a:stretch>
        </p:blipFill>
        <p:spPr>
          <a:xfrm>
            <a:off x="3790098" y="1982304"/>
            <a:ext cx="7142944" cy="2597434"/>
          </a:xfrm>
          <a:prstGeom prst="rect">
            <a:avLst/>
          </a:prstGeom>
        </p:spPr>
      </p:pic>
    </p:spTree>
    <p:extLst>
      <p:ext uri="{BB962C8B-B14F-4D97-AF65-F5344CB8AC3E}">
        <p14:creationId xmlns:p14="http://schemas.microsoft.com/office/powerpoint/2010/main" val="239348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Grouping</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likely people are to infer differences as representing distinct groups</a:t>
            </a:r>
          </a:p>
        </p:txBody>
      </p:sp>
      <p:pic>
        <p:nvPicPr>
          <p:cNvPr id="39" name="Picture 38" descr="Icon&#10;&#10;Description automatically generated">
            <a:extLst>
              <a:ext uri="{FF2B5EF4-FFF2-40B4-BE49-F238E27FC236}">
                <a16:creationId xmlns:a16="http://schemas.microsoft.com/office/drawing/2014/main" id="{697C24E2-A172-CBEC-E90B-D2C573113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268" y="4811484"/>
            <a:ext cx="3260035" cy="1772899"/>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749D5496-7F4D-FF24-5439-450F3F5EC40C}"/>
              </a:ext>
            </a:extLst>
          </p:cNvPr>
          <p:cNvPicPr>
            <a:picLocks noChangeAspect="1"/>
          </p:cNvPicPr>
          <p:nvPr/>
        </p:nvPicPr>
        <p:blipFill>
          <a:blip r:embed="rId3"/>
          <a:stretch>
            <a:fillRect/>
          </a:stretch>
        </p:blipFill>
        <p:spPr>
          <a:xfrm>
            <a:off x="3790098" y="1982304"/>
            <a:ext cx="7142944" cy="2597434"/>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2539C241-02DE-784D-CAA1-BE5072C3B9CD}"/>
              </a:ext>
            </a:extLst>
          </p:cNvPr>
          <p:cNvPicPr>
            <a:picLocks noChangeAspect="1"/>
          </p:cNvPicPr>
          <p:nvPr/>
        </p:nvPicPr>
        <p:blipFill>
          <a:blip r:embed="rId4"/>
          <a:stretch>
            <a:fillRect/>
          </a:stretch>
        </p:blipFill>
        <p:spPr>
          <a:xfrm>
            <a:off x="7129303" y="4487054"/>
            <a:ext cx="2193969" cy="2126462"/>
          </a:xfrm>
          <a:prstGeom prst="rect">
            <a:avLst/>
          </a:prstGeom>
        </p:spPr>
      </p:pic>
    </p:spTree>
    <p:extLst>
      <p:ext uri="{BB962C8B-B14F-4D97-AF65-F5344CB8AC3E}">
        <p14:creationId xmlns:p14="http://schemas.microsoft.com/office/powerpoint/2010/main" val="496534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2E1CA-6784-2DB8-7002-E4DB798E712B}"/>
              </a:ext>
            </a:extLst>
          </p:cNvPr>
          <p:cNvSpPr>
            <a:spLocks noGrp="1"/>
          </p:cNvSpPr>
          <p:nvPr>
            <p:ph type="title"/>
          </p:nvPr>
        </p:nvSpPr>
        <p:spPr/>
        <p:txBody>
          <a:bodyPr/>
          <a:lstStyle/>
          <a:p>
            <a:r>
              <a:rPr lang="en-US" dirty="0"/>
              <a:t>Color (and perception) </a:t>
            </a:r>
          </a:p>
        </p:txBody>
      </p:sp>
      <p:sp>
        <p:nvSpPr>
          <p:cNvPr id="3" name="Text Placeholder 2">
            <a:extLst>
              <a:ext uri="{FF2B5EF4-FFF2-40B4-BE49-F238E27FC236}">
                <a16:creationId xmlns:a16="http://schemas.microsoft.com/office/drawing/2014/main" id="{23E83FC0-E660-2EAE-B14A-6A5E2C1422A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39745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494DB61-97B2-41AC-A3FF-9CF86B6231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94050" y="3018358"/>
            <a:ext cx="5803900" cy="3192145"/>
          </a:xfrm>
          <a:prstGeom prst="rect">
            <a:avLst/>
          </a:prstGeom>
          <a:solidFill>
            <a:srgbClr val="FFFFFF"/>
          </a:solidFill>
        </p:spPr>
      </p:pic>
      <p:sp>
        <p:nvSpPr>
          <p:cNvPr id="73" name="Title 2">
            <a:extLst>
              <a:ext uri="{FF2B5EF4-FFF2-40B4-BE49-F238E27FC236}">
                <a16:creationId xmlns:a16="http://schemas.microsoft.com/office/drawing/2014/main" id="{428E28DB-298C-4606-863C-E54F95639786}"/>
              </a:ext>
            </a:extLst>
          </p:cNvPr>
          <p:cNvSpPr>
            <a:spLocks noGrp="1"/>
          </p:cNvSpPr>
          <p:nvPr>
            <p:ph type="title"/>
          </p:nvPr>
        </p:nvSpPr>
        <p:spPr>
          <a:xfrm>
            <a:off x="218786" y="1824558"/>
            <a:ext cx="11160414" cy="1193800"/>
          </a:xfrm>
        </p:spPr>
        <p:txBody>
          <a:bodyPr/>
          <a:lstStyle/>
          <a:p>
            <a:pPr algn="l"/>
            <a:r>
              <a:rPr lang="en-US" sz="3600" dirty="0"/>
              <a:t>Color results from different wavelengths of light.</a:t>
            </a:r>
          </a:p>
        </p:txBody>
      </p:sp>
      <p:sp>
        <p:nvSpPr>
          <p:cNvPr id="4" name="Title 2">
            <a:extLst>
              <a:ext uri="{FF2B5EF4-FFF2-40B4-BE49-F238E27FC236}">
                <a16:creationId xmlns:a16="http://schemas.microsoft.com/office/drawing/2014/main" id="{24BC63C4-48E9-184A-AA74-9591516E9567}"/>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 Perception</a:t>
            </a:r>
          </a:p>
        </p:txBody>
      </p:sp>
    </p:spTree>
    <p:extLst>
      <p:ext uri="{BB962C8B-B14F-4D97-AF65-F5344CB8AC3E}">
        <p14:creationId xmlns:p14="http://schemas.microsoft.com/office/powerpoint/2010/main" val="53296695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Recall</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2: Effectiveness</a:t>
            </a:r>
          </a:p>
          <a:p>
            <a:pPr marL="0" indent="0">
              <a:buNone/>
            </a:pPr>
            <a:r>
              <a:rPr lang="en-US" sz="2800" i="1" dirty="0"/>
              <a:t>Most effective channels should be used for most important data  </a:t>
            </a:r>
          </a:p>
          <a:p>
            <a:pPr marL="0" indent="0">
              <a:buNone/>
            </a:pPr>
            <a:endParaRPr lang="en-US" sz="2800" i="1" dirty="0"/>
          </a:p>
          <a:p>
            <a:pPr marL="0" indent="0">
              <a:buNone/>
            </a:pPr>
            <a:r>
              <a:rPr lang="en-US" sz="2800" i="1" dirty="0"/>
              <a:t>Effectiveness = </a:t>
            </a:r>
            <a:r>
              <a:rPr lang="en-US" sz="2400" b="1" dirty="0">
                <a:latin typeface="Gill Sans"/>
              </a:rPr>
              <a:t> </a:t>
            </a:r>
            <a:r>
              <a:rPr lang="en-US" sz="2800" dirty="0"/>
              <a:t>Based on a compilation of research, how well a channel supports:</a:t>
            </a:r>
          </a:p>
          <a:p>
            <a:pPr lvl="1"/>
            <a:r>
              <a:rPr lang="en-US" sz="2600" dirty="0"/>
              <a:t>Perceptual accuracy</a:t>
            </a:r>
          </a:p>
          <a:p>
            <a:pPr lvl="1"/>
            <a:r>
              <a:rPr lang="en-US" sz="2600" dirty="0"/>
              <a:t>Discriminability</a:t>
            </a:r>
          </a:p>
          <a:p>
            <a:pPr lvl="1"/>
            <a:r>
              <a:rPr lang="en-US" sz="2600" dirty="0"/>
              <a:t>Separability </a:t>
            </a:r>
          </a:p>
          <a:p>
            <a:pPr lvl="1"/>
            <a:r>
              <a:rPr lang="en-US" sz="2600" dirty="0"/>
              <a:t>Visual </a:t>
            </a:r>
            <a:r>
              <a:rPr lang="en-US" sz="2600" dirty="0" err="1"/>
              <a:t>popout</a:t>
            </a:r>
            <a:endParaRPr lang="en-US" sz="2600" dirty="0"/>
          </a:p>
          <a:p>
            <a:pPr lvl="1"/>
            <a:r>
              <a:rPr lang="en-US" sz="2600" dirty="0"/>
              <a:t>Grouping</a:t>
            </a:r>
          </a:p>
          <a:p>
            <a:pPr marL="0" indent="0">
              <a:buNone/>
            </a:pPr>
            <a:endParaRPr lang="en-US" sz="2800" i="1" dirty="0"/>
          </a:p>
          <a:p>
            <a:pPr marL="0" indent="0">
              <a:buNone/>
            </a:pPr>
            <a:endParaRPr lang="en-US" sz="2800" dirty="0"/>
          </a:p>
        </p:txBody>
      </p:sp>
    </p:spTree>
    <p:extLst>
      <p:ext uri="{BB962C8B-B14F-4D97-AF65-F5344CB8AC3E}">
        <p14:creationId xmlns:p14="http://schemas.microsoft.com/office/powerpoint/2010/main" val="709440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lide Number"/>
          <p:cNvSpPr txBox="1">
            <a:spLocks noGrp="1"/>
          </p:cNvSpPr>
          <p:nvPr>
            <p:ph type="sldNum" sz="quarter" idx="2"/>
          </p:nvPr>
        </p:nvSpPr>
        <p:spPr>
          <a:xfrm>
            <a:off x="5848698" y="3094117"/>
            <a:ext cx="256480" cy="287258"/>
          </a:xfrm>
          <a:prstGeom prst="rect">
            <a:avLst/>
          </a:prstGeom>
          <a:extLst>
            <a:ext uri="{C572A759-6A51-4108-AA02-DFA0A04FC94B}">
              <ma14:wrappingTextBoxFlag xmlns:ma14="http://schemas.microsoft.com/office/mac/drawingml/2011/main" xmlns="" val="1"/>
            </a:ext>
          </a:extLst>
        </p:spPr>
        <p:txBody>
          <a:bodyPr/>
          <a:lstStyle/>
          <a:p>
            <a:pPr hangingPunct="0">
              <a:defRPr/>
            </a:pPr>
            <a:fld id="{86CB4B4D-7CA3-9044-876B-883B54F8677D}" type="slidenum">
              <a:rPr kern="0">
                <a:solidFill>
                  <a:srgbClr val="000000"/>
                </a:solidFill>
                <a:latin typeface="Gill Sans"/>
                <a:cs typeface="Gill Sans"/>
              </a:rPr>
              <a:pPr hangingPunct="0">
                <a:defRPr/>
              </a:pPr>
              <a:t>30</a:t>
            </a:fld>
            <a:endParaRPr kern="0">
              <a:solidFill>
                <a:srgbClr val="000000"/>
              </a:solidFill>
              <a:latin typeface="Gill Sans"/>
              <a:cs typeface="Gill Sans"/>
            </a:endParaRPr>
          </a:p>
        </p:txBody>
      </p:sp>
      <p:sp>
        <p:nvSpPr>
          <p:cNvPr id="303" name="https://askabiologist.asu.edu/sites/default/files/resources/articles/seecolor/Light-though-eye-big.png"/>
          <p:cNvSpPr/>
          <p:nvPr/>
        </p:nvSpPr>
        <p:spPr>
          <a:xfrm>
            <a:off x="4470400" y="6507386"/>
            <a:ext cx="7302500" cy="28212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defTabSz="825500">
              <a:defRPr sz="3000" i="1" u="sng">
                <a:latin typeface="+mj-lt"/>
                <a:ea typeface="+mj-ea"/>
                <a:cs typeface="+mj-cs"/>
                <a:sym typeface="Gill Sans"/>
                <a:hlinkClick r:id="" action="ppaction://noaction"/>
              </a:defRPr>
            </a:lvl1pPr>
          </a:lstStyle>
          <a:p>
            <a:pPr defTabSz="412750" hangingPunct="0">
              <a:defRPr u="none"/>
            </a:pPr>
            <a:r>
              <a:rPr lang="en-US" sz="1500" u="none" kern="0" dirty="0">
                <a:solidFill>
                  <a:srgbClr val="000000"/>
                </a:solidFill>
                <a:latin typeface="Gill Sans"/>
                <a:cs typeface="Gill Sans"/>
                <a:hlinkClick r:id="rId3"/>
              </a:rPr>
              <a:t>https://askabiologist.asu.edu/rods-and-cones</a:t>
            </a:r>
            <a:endParaRPr sz="1500" kern="0" dirty="0">
              <a:solidFill>
                <a:srgbClr val="000000"/>
              </a:solidFill>
              <a:latin typeface="Gill Sans"/>
              <a:cs typeface="Gill Sans"/>
              <a:hlinkClick r:id="rId4"/>
            </a:endParaRPr>
          </a:p>
        </p:txBody>
      </p:sp>
      <p:sp>
        <p:nvSpPr>
          <p:cNvPr id="11" name="Title 2">
            <a:extLst>
              <a:ext uri="{FF2B5EF4-FFF2-40B4-BE49-F238E27FC236}">
                <a16:creationId xmlns:a16="http://schemas.microsoft.com/office/drawing/2014/main" id="{884CAD10-3BAC-004F-9DCA-D8120C5BBC32}"/>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 Perception</a:t>
            </a:r>
          </a:p>
        </p:txBody>
      </p:sp>
      <p:sp>
        <p:nvSpPr>
          <p:cNvPr id="12" name="Title 2">
            <a:extLst>
              <a:ext uri="{FF2B5EF4-FFF2-40B4-BE49-F238E27FC236}">
                <a16:creationId xmlns:a16="http://schemas.microsoft.com/office/drawing/2014/main" id="{424BDBB1-D156-3D4B-8786-6BFAF8DFC58D}"/>
              </a:ext>
            </a:extLst>
          </p:cNvPr>
          <p:cNvSpPr>
            <a:spLocks noGrp="1"/>
          </p:cNvSpPr>
          <p:nvPr>
            <p:ph type="title"/>
          </p:nvPr>
        </p:nvSpPr>
        <p:spPr>
          <a:xfrm>
            <a:off x="228290" y="1763047"/>
            <a:ext cx="11544611" cy="1193800"/>
          </a:xfrm>
        </p:spPr>
        <p:txBody>
          <a:bodyPr/>
          <a:lstStyle/>
          <a:p>
            <a:pPr algn="l"/>
            <a:r>
              <a:rPr lang="en-US" sz="3600" dirty="0"/>
              <a:t>Your eye takes in light waves and translates them to lightness/darkness and color.  </a:t>
            </a:r>
          </a:p>
        </p:txBody>
      </p:sp>
      <p:pic>
        <p:nvPicPr>
          <p:cNvPr id="13" name="Light-though-eye-big.tiff" descr="Light-though-eye-big.tiff">
            <a:extLst>
              <a:ext uri="{FF2B5EF4-FFF2-40B4-BE49-F238E27FC236}">
                <a16:creationId xmlns:a16="http://schemas.microsoft.com/office/drawing/2014/main" id="{1E990459-9B34-504C-9669-3E3ECA79BD8A}"/>
              </a:ext>
            </a:extLst>
          </p:cNvPr>
          <p:cNvPicPr>
            <a:picLocks noChangeAspect="1"/>
          </p:cNvPicPr>
          <p:nvPr/>
        </p:nvPicPr>
        <p:blipFill>
          <a:blip r:embed="rId5"/>
          <a:stretch>
            <a:fillRect/>
          </a:stretch>
        </p:blipFill>
        <p:spPr>
          <a:xfrm>
            <a:off x="735170" y="3007857"/>
            <a:ext cx="6898960" cy="3550539"/>
          </a:xfrm>
          <a:prstGeom prst="rect">
            <a:avLst/>
          </a:prstGeom>
          <a:ln w="12700">
            <a:miter lim="400000"/>
          </a:ln>
        </p:spPr>
      </p:pic>
    </p:spTree>
    <p:extLst>
      <p:ext uri="{BB962C8B-B14F-4D97-AF65-F5344CB8AC3E}">
        <p14:creationId xmlns:p14="http://schemas.microsoft.com/office/powerpoint/2010/main" val="1275357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lide Number"/>
          <p:cNvSpPr txBox="1">
            <a:spLocks noGrp="1"/>
          </p:cNvSpPr>
          <p:nvPr>
            <p:ph type="sldNum" sz="quarter" idx="2"/>
          </p:nvPr>
        </p:nvSpPr>
        <p:spPr>
          <a:xfrm>
            <a:off x="5848698" y="3094117"/>
            <a:ext cx="256480" cy="287258"/>
          </a:xfrm>
          <a:prstGeom prst="rect">
            <a:avLst/>
          </a:prstGeom>
          <a:extLst>
            <a:ext uri="{C572A759-6A51-4108-AA02-DFA0A04FC94B}">
              <ma14:wrappingTextBoxFlag xmlns:ma14="http://schemas.microsoft.com/office/mac/drawingml/2011/main" xmlns="" val="1"/>
            </a:ext>
          </a:extLst>
        </p:spPr>
        <p:txBody>
          <a:bodyPr/>
          <a:lstStyle/>
          <a:p>
            <a:pPr hangingPunct="0">
              <a:defRPr/>
            </a:pPr>
            <a:fld id="{86CB4B4D-7CA3-9044-876B-883B54F8677D}" type="slidenum">
              <a:rPr kern="0">
                <a:solidFill>
                  <a:srgbClr val="000000"/>
                </a:solidFill>
                <a:latin typeface="Gill Sans"/>
                <a:cs typeface="Gill Sans"/>
              </a:rPr>
              <a:pPr hangingPunct="0">
                <a:defRPr/>
              </a:pPr>
              <a:t>31</a:t>
            </a:fld>
            <a:endParaRPr kern="0">
              <a:solidFill>
                <a:srgbClr val="000000"/>
              </a:solidFill>
              <a:latin typeface="Gill Sans"/>
              <a:cs typeface="Gill Sans"/>
            </a:endParaRPr>
          </a:p>
        </p:txBody>
      </p:sp>
      <p:sp>
        <p:nvSpPr>
          <p:cNvPr id="303" name="https://askabiologist.asu.edu/sites/default/files/resources/articles/seecolor/Light-though-eye-big.png"/>
          <p:cNvSpPr/>
          <p:nvPr/>
        </p:nvSpPr>
        <p:spPr>
          <a:xfrm>
            <a:off x="4470400" y="6507386"/>
            <a:ext cx="7302500" cy="28212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defTabSz="825500">
              <a:defRPr sz="3000" i="1" u="sng">
                <a:latin typeface="+mj-lt"/>
                <a:ea typeface="+mj-ea"/>
                <a:cs typeface="+mj-cs"/>
                <a:sym typeface="Gill Sans"/>
                <a:hlinkClick r:id="" action="ppaction://noaction"/>
              </a:defRPr>
            </a:lvl1pPr>
          </a:lstStyle>
          <a:p>
            <a:pPr defTabSz="412750" hangingPunct="0">
              <a:defRPr u="none"/>
            </a:pPr>
            <a:r>
              <a:rPr lang="en-US" sz="1500" u="none" kern="0" dirty="0">
                <a:solidFill>
                  <a:srgbClr val="000000"/>
                </a:solidFill>
                <a:latin typeface="Gill Sans"/>
                <a:cs typeface="Gill Sans"/>
                <a:hlinkClick r:id="rId3"/>
              </a:rPr>
              <a:t>https://askabiologist.asu.edu/rods-and-cones</a:t>
            </a:r>
            <a:endParaRPr sz="1500" kern="0" dirty="0">
              <a:solidFill>
                <a:srgbClr val="000000"/>
              </a:solidFill>
              <a:latin typeface="Gill Sans"/>
              <a:cs typeface="Gill Sans"/>
              <a:hlinkClick r:id="rId4"/>
            </a:endParaRPr>
          </a:p>
        </p:txBody>
      </p:sp>
      <p:pic>
        <p:nvPicPr>
          <p:cNvPr id="7" name="Light-though-eye-big.tiff" descr="Light-though-eye-big.tiff">
            <a:extLst>
              <a:ext uri="{FF2B5EF4-FFF2-40B4-BE49-F238E27FC236}">
                <a16:creationId xmlns:a16="http://schemas.microsoft.com/office/drawing/2014/main" id="{E28BCD81-32D6-41A2-BFDB-AB347E50D9D3}"/>
              </a:ext>
            </a:extLst>
          </p:cNvPr>
          <p:cNvPicPr>
            <a:picLocks noChangeAspect="1"/>
          </p:cNvPicPr>
          <p:nvPr/>
        </p:nvPicPr>
        <p:blipFill>
          <a:blip r:embed="rId5"/>
          <a:stretch>
            <a:fillRect/>
          </a:stretch>
        </p:blipFill>
        <p:spPr>
          <a:xfrm>
            <a:off x="735170" y="3007857"/>
            <a:ext cx="6898960" cy="3550539"/>
          </a:xfrm>
          <a:prstGeom prst="rect">
            <a:avLst/>
          </a:prstGeom>
          <a:ln w="12700">
            <a:miter lim="400000"/>
          </a:ln>
        </p:spPr>
      </p:pic>
      <p:sp>
        <p:nvSpPr>
          <p:cNvPr id="11" name="Title 2">
            <a:extLst>
              <a:ext uri="{FF2B5EF4-FFF2-40B4-BE49-F238E27FC236}">
                <a16:creationId xmlns:a16="http://schemas.microsoft.com/office/drawing/2014/main" id="{884CAD10-3BAC-004F-9DCA-D8120C5BBC32}"/>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 Perception</a:t>
            </a:r>
          </a:p>
        </p:txBody>
      </p:sp>
      <p:sp>
        <p:nvSpPr>
          <p:cNvPr id="12" name="Title 2">
            <a:extLst>
              <a:ext uri="{FF2B5EF4-FFF2-40B4-BE49-F238E27FC236}">
                <a16:creationId xmlns:a16="http://schemas.microsoft.com/office/drawing/2014/main" id="{424BDBB1-D156-3D4B-8786-6BFAF8DFC58D}"/>
              </a:ext>
            </a:extLst>
          </p:cNvPr>
          <p:cNvSpPr>
            <a:spLocks noGrp="1"/>
          </p:cNvSpPr>
          <p:nvPr>
            <p:ph type="title"/>
          </p:nvPr>
        </p:nvSpPr>
        <p:spPr>
          <a:xfrm>
            <a:off x="228290" y="1763047"/>
            <a:ext cx="11544611" cy="1193800"/>
          </a:xfrm>
        </p:spPr>
        <p:txBody>
          <a:bodyPr/>
          <a:lstStyle/>
          <a:p>
            <a:pPr algn="l"/>
            <a:r>
              <a:rPr lang="en-US" sz="3600" dirty="0"/>
              <a:t>Your eye takes in light waves and translates them to lightness/darkness and color.  </a:t>
            </a:r>
          </a:p>
        </p:txBody>
      </p:sp>
      <p:pic>
        <p:nvPicPr>
          <p:cNvPr id="9" name="Circle" descr="Circle">
            <a:extLst>
              <a:ext uri="{FF2B5EF4-FFF2-40B4-BE49-F238E27FC236}">
                <a16:creationId xmlns:a16="http://schemas.microsoft.com/office/drawing/2014/main" id="{29775A2B-D3D9-FB48-B7F1-6FA5A200C974}"/>
              </a:ext>
            </a:extLst>
          </p:cNvPr>
          <p:cNvPicPr>
            <a:picLocks/>
          </p:cNvPicPr>
          <p:nvPr/>
        </p:nvPicPr>
        <p:blipFill>
          <a:blip r:embed="rId6"/>
          <a:stretch>
            <a:fillRect/>
          </a:stretch>
        </p:blipFill>
        <p:spPr>
          <a:xfrm>
            <a:off x="6935630" y="2776738"/>
            <a:ext cx="698500" cy="698500"/>
          </a:xfrm>
          <a:prstGeom prst="rect">
            <a:avLst/>
          </a:prstGeom>
          <a:ln>
            <a:solidFill>
              <a:schemeClr val="tx2"/>
            </a:solidFill>
          </a:ln>
        </p:spPr>
      </p:pic>
      <p:pic>
        <p:nvPicPr>
          <p:cNvPr id="13" name="Circle" descr="Circle">
            <a:extLst>
              <a:ext uri="{FF2B5EF4-FFF2-40B4-BE49-F238E27FC236}">
                <a16:creationId xmlns:a16="http://schemas.microsoft.com/office/drawing/2014/main" id="{AC8EC4E9-DEF0-D84F-AF96-098E00EC4193}"/>
              </a:ext>
            </a:extLst>
          </p:cNvPr>
          <p:cNvPicPr>
            <a:picLocks/>
          </p:cNvPicPr>
          <p:nvPr/>
        </p:nvPicPr>
        <p:blipFill>
          <a:blip r:embed="rId6"/>
          <a:stretch>
            <a:fillRect/>
          </a:stretch>
        </p:blipFill>
        <p:spPr>
          <a:xfrm>
            <a:off x="6999176" y="3293085"/>
            <a:ext cx="698500" cy="698500"/>
          </a:xfrm>
          <a:prstGeom prst="rect">
            <a:avLst/>
          </a:prstGeom>
        </p:spPr>
      </p:pic>
      <p:pic>
        <p:nvPicPr>
          <p:cNvPr id="3" name="Picture 2" descr="Chart&#10;&#10;Description automatically generated">
            <a:extLst>
              <a:ext uri="{FF2B5EF4-FFF2-40B4-BE49-F238E27FC236}">
                <a16:creationId xmlns:a16="http://schemas.microsoft.com/office/drawing/2014/main" id="{F4BA13D7-F72D-A645-BA93-E194508416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4000" y="3006806"/>
            <a:ext cx="4218137" cy="3122086"/>
          </a:xfrm>
          <a:prstGeom prst="rect">
            <a:avLst/>
          </a:prstGeom>
        </p:spPr>
      </p:pic>
      <p:sp>
        <p:nvSpPr>
          <p:cNvPr id="10" name="Red…">
            <a:extLst>
              <a:ext uri="{FF2B5EF4-FFF2-40B4-BE49-F238E27FC236}">
                <a16:creationId xmlns:a16="http://schemas.microsoft.com/office/drawing/2014/main" id="{2B97B4BD-50A3-8844-BDBC-00F994D65037}"/>
              </a:ext>
            </a:extLst>
          </p:cNvPr>
          <p:cNvSpPr/>
          <p:nvPr/>
        </p:nvSpPr>
        <p:spPr>
          <a:xfrm>
            <a:off x="7634130" y="2500687"/>
            <a:ext cx="692497" cy="882293"/>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p>
            <a:pPr defTabSz="228600" hangingPunct="0">
              <a:defRPr>
                <a:solidFill>
                  <a:srgbClr val="FF4013"/>
                </a:solidFill>
              </a:defRPr>
            </a:pPr>
            <a:r>
              <a:rPr kern="0" dirty="0">
                <a:solidFill>
                  <a:srgbClr val="FF4013"/>
                </a:solidFill>
                <a:latin typeface="Helvetica"/>
                <a:cs typeface="Helvetica"/>
                <a:sym typeface="Helvetica"/>
              </a:rPr>
              <a:t>Red</a:t>
            </a:r>
          </a:p>
          <a:p>
            <a:pPr defTabSz="228600" hangingPunct="0">
              <a:defRPr>
                <a:solidFill>
                  <a:srgbClr val="77BB41"/>
                </a:solidFill>
              </a:defRPr>
            </a:pPr>
            <a:r>
              <a:rPr kern="0" dirty="0">
                <a:solidFill>
                  <a:srgbClr val="77BB41"/>
                </a:solidFill>
                <a:latin typeface="Helvetica"/>
                <a:cs typeface="Helvetica"/>
                <a:sym typeface="Helvetica"/>
              </a:rPr>
              <a:t>Green</a:t>
            </a:r>
          </a:p>
          <a:p>
            <a:pPr defTabSz="228600" hangingPunct="0">
              <a:defRPr>
                <a:solidFill>
                  <a:srgbClr val="0061FF"/>
                </a:solidFill>
              </a:defRPr>
            </a:pPr>
            <a:r>
              <a:rPr kern="0" dirty="0">
                <a:solidFill>
                  <a:srgbClr val="0061FF"/>
                </a:solidFill>
                <a:latin typeface="Helvetica"/>
                <a:cs typeface="Helvetica"/>
                <a:sym typeface="Helvetica"/>
              </a:rPr>
              <a:t>Blue</a:t>
            </a:r>
          </a:p>
        </p:txBody>
      </p:sp>
    </p:spTree>
    <p:extLst>
      <p:ext uri="{BB962C8B-B14F-4D97-AF65-F5344CB8AC3E}">
        <p14:creationId xmlns:p14="http://schemas.microsoft.com/office/powerpoint/2010/main" val="1761731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lide Number"/>
          <p:cNvSpPr txBox="1">
            <a:spLocks noGrp="1"/>
          </p:cNvSpPr>
          <p:nvPr>
            <p:ph type="sldNum" sz="quarter" idx="2"/>
          </p:nvPr>
        </p:nvSpPr>
        <p:spPr>
          <a:xfrm>
            <a:off x="5848698" y="3094117"/>
            <a:ext cx="256480" cy="287258"/>
          </a:xfrm>
          <a:prstGeom prst="rect">
            <a:avLst/>
          </a:prstGeom>
          <a:extLst>
            <a:ext uri="{C572A759-6A51-4108-AA02-DFA0A04FC94B}">
              <ma14:wrappingTextBoxFlag xmlns:ma14="http://schemas.microsoft.com/office/mac/drawingml/2011/main" xmlns="" val="1"/>
            </a:ext>
          </a:extLst>
        </p:spPr>
        <p:txBody>
          <a:bodyPr/>
          <a:lstStyle/>
          <a:p>
            <a:pPr hangingPunct="0">
              <a:defRPr/>
            </a:pPr>
            <a:fld id="{86CB4B4D-7CA3-9044-876B-883B54F8677D}" type="slidenum">
              <a:rPr kern="0">
                <a:solidFill>
                  <a:srgbClr val="000000"/>
                </a:solidFill>
                <a:latin typeface="Gill Sans"/>
                <a:cs typeface="Gill Sans"/>
              </a:rPr>
              <a:pPr hangingPunct="0">
                <a:defRPr/>
              </a:pPr>
              <a:t>32</a:t>
            </a:fld>
            <a:endParaRPr kern="0">
              <a:solidFill>
                <a:srgbClr val="000000"/>
              </a:solidFill>
              <a:latin typeface="Gill Sans"/>
              <a:cs typeface="Gill Sans"/>
            </a:endParaRPr>
          </a:p>
        </p:txBody>
      </p:sp>
      <p:grpSp>
        <p:nvGrpSpPr>
          <p:cNvPr id="318" name="Group"/>
          <p:cNvGrpSpPr/>
          <p:nvPr/>
        </p:nvGrpSpPr>
        <p:grpSpPr>
          <a:xfrm>
            <a:off x="7406673" y="2128893"/>
            <a:ext cx="3001554" cy="4595916"/>
            <a:chOff x="-1" y="0"/>
            <a:chExt cx="6003106" cy="9191830"/>
          </a:xfrm>
        </p:grpSpPr>
        <p:sp>
          <p:nvSpPr>
            <p:cNvPr id="316" name="Rods:120 million…"/>
            <p:cNvSpPr/>
            <p:nvPr/>
          </p:nvSpPr>
          <p:spPr>
            <a:xfrm>
              <a:off x="572133" y="396148"/>
              <a:ext cx="5430972" cy="20851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p>
              <a:pPr defTabSz="412750" hangingPunct="0">
                <a:lnSpc>
                  <a:spcPct val="120000"/>
                </a:lnSpc>
                <a:defRPr sz="5600">
                  <a:latin typeface="+mj-lt"/>
                  <a:ea typeface="+mj-ea"/>
                  <a:cs typeface="+mj-cs"/>
                  <a:sym typeface="Gill Sans"/>
                </a:defRPr>
              </a:pPr>
              <a:r>
                <a:rPr sz="2800" kern="0" dirty="0">
                  <a:solidFill>
                    <a:srgbClr val="000000"/>
                  </a:solidFill>
                  <a:latin typeface="Gill Sans"/>
                  <a:cs typeface="Gill Sans"/>
                  <a:sym typeface="Gill Sans"/>
                </a:rPr>
                <a:t>Rods:120 million</a:t>
              </a:r>
            </a:p>
            <a:p>
              <a:pPr defTabSz="412750" hangingPunct="0">
                <a:lnSpc>
                  <a:spcPct val="120000"/>
                </a:lnSpc>
                <a:defRPr sz="5600">
                  <a:latin typeface="+mj-lt"/>
                  <a:ea typeface="+mj-ea"/>
                  <a:cs typeface="+mj-cs"/>
                  <a:sym typeface="Gill Sans"/>
                </a:defRPr>
              </a:pPr>
              <a:r>
                <a:rPr sz="2800" kern="0" dirty="0">
                  <a:solidFill>
                    <a:srgbClr val="000000"/>
                  </a:solidFill>
                  <a:latin typeface="Gill Sans"/>
                  <a:cs typeface="Gill Sans"/>
                  <a:sym typeface="Gill Sans"/>
                </a:rPr>
                <a:t>Cones: 5-6 million</a:t>
              </a:r>
            </a:p>
          </p:txBody>
        </p:sp>
        <p:sp>
          <p:nvSpPr>
            <p:cNvPr id="317" name="Line"/>
            <p:cNvSpPr/>
            <p:nvPr/>
          </p:nvSpPr>
          <p:spPr>
            <a:xfrm flipH="1">
              <a:off x="-1" y="0"/>
              <a:ext cx="2" cy="9191830"/>
            </a:xfrm>
            <a:prstGeom prst="line">
              <a:avLst/>
            </a:prstGeom>
            <a:noFill/>
            <a:ln w="76200" cap="flat">
              <a:solidFill>
                <a:srgbClr val="C0C0C0"/>
              </a:solidFill>
              <a:prstDash val="solid"/>
              <a:miter lim="400000"/>
            </a:ln>
            <a:effectLst/>
          </p:spPr>
          <p:txBody>
            <a:bodyPr wrap="square" lIns="25400" tIns="25400" rIns="25400" bIns="25400" numCol="1" anchor="ctr">
              <a:noAutofit/>
            </a:bodyPr>
            <a:lstStyle/>
            <a:p>
              <a:pPr defTabSz="228600" hangingPunct="0">
                <a:defRPr/>
              </a:pPr>
              <a:endParaRPr sz="600" kern="0">
                <a:solidFill>
                  <a:srgbClr val="000000"/>
                </a:solidFill>
                <a:latin typeface="Helvetica"/>
                <a:cs typeface="Helvetica"/>
                <a:sym typeface="Helvetica"/>
              </a:endParaRPr>
            </a:p>
          </p:txBody>
        </p:sp>
      </p:grpSp>
      <p:grpSp>
        <p:nvGrpSpPr>
          <p:cNvPr id="321" name="Group"/>
          <p:cNvGrpSpPr/>
          <p:nvPr/>
        </p:nvGrpSpPr>
        <p:grpSpPr>
          <a:xfrm>
            <a:off x="7627986" y="3907970"/>
            <a:ext cx="6132155" cy="2582155"/>
            <a:chOff x="0" y="0"/>
            <a:chExt cx="12264309" cy="5164306"/>
          </a:xfrm>
        </p:grpSpPr>
        <p:sp>
          <p:nvSpPr>
            <p:cNvPr id="319" name="Cones:…"/>
            <p:cNvSpPr/>
            <p:nvPr/>
          </p:nvSpPr>
          <p:spPr>
            <a:xfrm>
              <a:off x="59608" y="1010865"/>
              <a:ext cx="12204701" cy="41534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p>
              <a:pPr defTabSz="412750" hangingPunct="0">
                <a:lnSpc>
                  <a:spcPct val="120000"/>
                </a:lnSpc>
                <a:defRPr sz="5600">
                  <a:latin typeface="+mj-lt"/>
                  <a:ea typeface="+mj-ea"/>
                  <a:cs typeface="+mj-cs"/>
                  <a:sym typeface="Gill Sans"/>
                </a:defRPr>
              </a:pPr>
              <a:r>
                <a:rPr sz="2800" kern="0" dirty="0">
                  <a:solidFill>
                    <a:srgbClr val="000000"/>
                  </a:solidFill>
                  <a:latin typeface="Gill Sans"/>
                  <a:cs typeface="Gill Sans"/>
                  <a:sym typeface="Gill Sans"/>
                </a:rPr>
                <a:t>Cones:</a:t>
              </a:r>
            </a:p>
            <a:p>
              <a:pPr defTabSz="412750" hangingPunct="0">
                <a:lnSpc>
                  <a:spcPct val="120000"/>
                </a:lnSpc>
                <a:defRPr sz="5600">
                  <a:latin typeface="+mj-lt"/>
                  <a:ea typeface="+mj-ea"/>
                  <a:cs typeface="+mj-cs"/>
                  <a:sym typeface="Gill Sans"/>
                </a:defRPr>
              </a:pPr>
              <a:r>
                <a:rPr sz="2800" kern="0" dirty="0">
                  <a:solidFill>
                    <a:srgbClr val="000000"/>
                  </a:solidFill>
                  <a:latin typeface="Gill Sans"/>
                  <a:cs typeface="Gill Sans"/>
                  <a:sym typeface="Gill Sans"/>
                </a:rPr>
                <a:t>64% red-sensitive</a:t>
              </a:r>
            </a:p>
            <a:p>
              <a:pPr defTabSz="412750" hangingPunct="0">
                <a:lnSpc>
                  <a:spcPct val="120000"/>
                </a:lnSpc>
                <a:defRPr sz="5600">
                  <a:latin typeface="+mj-lt"/>
                  <a:ea typeface="+mj-ea"/>
                  <a:cs typeface="+mj-cs"/>
                  <a:sym typeface="Gill Sans"/>
                </a:defRPr>
              </a:pPr>
              <a:r>
                <a:rPr sz="2800" kern="0" dirty="0">
                  <a:solidFill>
                    <a:srgbClr val="000000"/>
                  </a:solidFill>
                  <a:latin typeface="Gill Sans"/>
                  <a:cs typeface="Gill Sans"/>
                  <a:sym typeface="Gill Sans"/>
                </a:rPr>
                <a:t>32% green-sensitive</a:t>
              </a:r>
            </a:p>
            <a:p>
              <a:pPr defTabSz="412750" hangingPunct="0">
                <a:lnSpc>
                  <a:spcPct val="120000"/>
                </a:lnSpc>
                <a:defRPr sz="5600">
                  <a:latin typeface="+mj-lt"/>
                  <a:ea typeface="+mj-ea"/>
                  <a:cs typeface="+mj-cs"/>
                  <a:sym typeface="Gill Sans"/>
                </a:defRPr>
              </a:pPr>
              <a:r>
                <a:rPr sz="2800" kern="0" dirty="0">
                  <a:solidFill>
                    <a:srgbClr val="000000"/>
                  </a:solidFill>
                  <a:latin typeface="Gill Sans"/>
                  <a:cs typeface="Gill Sans"/>
                  <a:sym typeface="Gill Sans"/>
                </a:rPr>
                <a:t>2% blue-sensitive.</a:t>
              </a:r>
            </a:p>
          </p:txBody>
        </p:sp>
        <p:sp>
          <p:nvSpPr>
            <p:cNvPr id="320" name="Line"/>
            <p:cNvSpPr/>
            <p:nvPr/>
          </p:nvSpPr>
          <p:spPr>
            <a:xfrm flipH="1" flipV="1">
              <a:off x="0" y="0"/>
              <a:ext cx="7952259" cy="1"/>
            </a:xfrm>
            <a:prstGeom prst="line">
              <a:avLst/>
            </a:prstGeom>
            <a:noFill/>
            <a:ln w="76200" cap="flat">
              <a:solidFill>
                <a:srgbClr val="C0C0C0"/>
              </a:solidFill>
              <a:prstDash val="solid"/>
              <a:miter lim="400000"/>
            </a:ln>
            <a:effectLst/>
          </p:spPr>
          <p:txBody>
            <a:bodyPr wrap="square" lIns="25400" tIns="25400" rIns="25400" bIns="25400" numCol="1" anchor="ctr">
              <a:noAutofit/>
            </a:bodyPr>
            <a:lstStyle/>
            <a:p>
              <a:pPr defTabSz="228600" hangingPunct="0">
                <a:defRPr/>
              </a:pPr>
              <a:endParaRPr sz="600" kern="0">
                <a:solidFill>
                  <a:srgbClr val="000000"/>
                </a:solidFill>
                <a:latin typeface="Helvetica"/>
                <a:cs typeface="Helvetica"/>
                <a:sym typeface="Helvetica"/>
              </a:endParaRPr>
            </a:p>
          </p:txBody>
        </p:sp>
      </p:grpSp>
      <p:sp>
        <p:nvSpPr>
          <p:cNvPr id="323" name="This is why we are so sensitive to red!"/>
          <p:cNvSpPr/>
          <p:nvPr/>
        </p:nvSpPr>
        <p:spPr>
          <a:xfrm>
            <a:off x="8893770" y="4150013"/>
            <a:ext cx="3006130" cy="905272"/>
          </a:xfrm>
          <a:custGeom>
            <a:avLst/>
            <a:gdLst/>
            <a:ahLst/>
            <a:cxnLst>
              <a:cxn ang="0">
                <a:pos x="wd2" y="hd2"/>
              </a:cxn>
              <a:cxn ang="5400000">
                <a:pos x="wd2" y="hd2"/>
              </a:cxn>
              <a:cxn ang="10800000">
                <a:pos x="wd2" y="hd2"/>
              </a:cxn>
              <a:cxn ang="16200000">
                <a:pos x="wd2" y="hd2"/>
              </a:cxn>
            </a:cxnLst>
            <a:rect l="0" t="0" r="r" b="b"/>
            <a:pathLst>
              <a:path w="21600" h="21600" extrusionOk="0">
                <a:moveTo>
                  <a:pt x="1844" y="0"/>
                </a:moveTo>
                <a:cubicBezTo>
                  <a:pt x="1340" y="0"/>
                  <a:pt x="931" y="1357"/>
                  <a:pt x="931" y="3030"/>
                </a:cubicBezTo>
                <a:lnTo>
                  <a:pt x="931" y="15606"/>
                </a:lnTo>
                <a:cubicBezTo>
                  <a:pt x="931" y="15812"/>
                  <a:pt x="938" y="16013"/>
                  <a:pt x="950" y="16207"/>
                </a:cubicBezTo>
                <a:lnTo>
                  <a:pt x="0" y="21600"/>
                </a:lnTo>
                <a:lnTo>
                  <a:pt x="1645" y="18560"/>
                </a:lnTo>
                <a:cubicBezTo>
                  <a:pt x="1709" y="18607"/>
                  <a:pt x="1775" y="18636"/>
                  <a:pt x="1844" y="18636"/>
                </a:cubicBezTo>
                <a:lnTo>
                  <a:pt x="20687" y="18636"/>
                </a:lnTo>
                <a:cubicBezTo>
                  <a:pt x="21191" y="18636"/>
                  <a:pt x="21600" y="17279"/>
                  <a:pt x="21600" y="15606"/>
                </a:cubicBezTo>
                <a:lnTo>
                  <a:pt x="21600" y="3030"/>
                </a:lnTo>
                <a:cubicBezTo>
                  <a:pt x="21600" y="1357"/>
                  <a:pt x="21191" y="0"/>
                  <a:pt x="20687" y="0"/>
                </a:cubicBezTo>
                <a:lnTo>
                  <a:pt x="1844" y="0"/>
                </a:lnTo>
                <a:close/>
              </a:path>
            </a:pathLst>
          </a:custGeom>
          <a:solidFill>
            <a:srgbClr val="E0EDD4"/>
          </a:solidFill>
          <a:ln w="25400">
            <a:solidFill>
              <a:srgbClr val="000000"/>
            </a:solidFill>
            <a:miter lim="400000"/>
          </a:ln>
          <a:extLst>
            <a:ext uri="{C572A759-6A51-4108-AA02-DFA0A04FC94B}">
              <ma14:wrappingTextBoxFlag xmlns:ma14="http://schemas.microsoft.com/office/mac/drawingml/2011/main" xmlns="" val="1"/>
            </a:ext>
          </a:extLst>
        </p:spPr>
        <p:txBody>
          <a:bodyPr lIns="457200" tIns="25400" rIns="25400" bIns="137160" anchor="ctr"/>
          <a:lstStyle>
            <a:lvl1pPr defTabSz="584200">
              <a:defRPr sz="4000">
                <a:latin typeface="+mj-lt"/>
                <a:ea typeface="+mj-ea"/>
                <a:cs typeface="+mj-cs"/>
                <a:sym typeface="Gill Sans"/>
              </a:defRPr>
            </a:lvl1pPr>
          </a:lstStyle>
          <a:p>
            <a:pPr defTabSz="292100" hangingPunct="0">
              <a:defRPr/>
            </a:pPr>
            <a:r>
              <a:rPr sz="2000" kern="0" dirty="0">
                <a:solidFill>
                  <a:srgbClr val="000000"/>
                </a:solidFill>
                <a:latin typeface="Gill Sans"/>
                <a:cs typeface="Gill Sans"/>
              </a:rPr>
              <a:t>This is why we are so sensitive to red!</a:t>
            </a:r>
          </a:p>
        </p:txBody>
      </p:sp>
      <p:sp>
        <p:nvSpPr>
          <p:cNvPr id="14" name="Title 2">
            <a:extLst>
              <a:ext uri="{FF2B5EF4-FFF2-40B4-BE49-F238E27FC236}">
                <a16:creationId xmlns:a16="http://schemas.microsoft.com/office/drawing/2014/main" id="{8B7C1004-B820-8B47-9DCB-AC86E4844D1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 Perception</a:t>
            </a:r>
          </a:p>
        </p:txBody>
      </p:sp>
      <p:sp>
        <p:nvSpPr>
          <p:cNvPr id="322" name="This is why we luminance (brightness) is more effective encoding channel!"/>
          <p:cNvSpPr/>
          <p:nvPr/>
        </p:nvSpPr>
        <p:spPr>
          <a:xfrm>
            <a:off x="8330667" y="1292513"/>
            <a:ext cx="3715284" cy="1160463"/>
          </a:xfrm>
          <a:custGeom>
            <a:avLst/>
            <a:gdLst/>
            <a:ahLst/>
            <a:cxnLst>
              <a:cxn ang="0">
                <a:pos x="wd2" y="hd2"/>
              </a:cxn>
              <a:cxn ang="5400000">
                <a:pos x="wd2" y="hd2"/>
              </a:cxn>
              <a:cxn ang="10800000">
                <a:pos x="wd2" y="hd2"/>
              </a:cxn>
              <a:cxn ang="16200000">
                <a:pos x="wd2" y="hd2"/>
              </a:cxn>
            </a:cxnLst>
            <a:rect l="0" t="0" r="r" b="b"/>
            <a:pathLst>
              <a:path w="21600" h="21600" extrusionOk="0">
                <a:moveTo>
                  <a:pt x="2352" y="0"/>
                </a:moveTo>
                <a:cubicBezTo>
                  <a:pt x="1861" y="0"/>
                  <a:pt x="1463" y="1058"/>
                  <a:pt x="1463" y="2364"/>
                </a:cubicBezTo>
                <a:lnTo>
                  <a:pt x="1463" y="16902"/>
                </a:lnTo>
                <a:cubicBezTo>
                  <a:pt x="1463" y="16964"/>
                  <a:pt x="1468" y="17022"/>
                  <a:pt x="1470" y="17083"/>
                </a:cubicBezTo>
                <a:lnTo>
                  <a:pt x="0" y="21600"/>
                </a:lnTo>
                <a:lnTo>
                  <a:pt x="2038" y="19107"/>
                </a:lnTo>
                <a:cubicBezTo>
                  <a:pt x="2136" y="19206"/>
                  <a:pt x="2241" y="19266"/>
                  <a:pt x="2352" y="19266"/>
                </a:cubicBezTo>
                <a:lnTo>
                  <a:pt x="20711" y="19266"/>
                </a:lnTo>
                <a:cubicBezTo>
                  <a:pt x="21202" y="19266"/>
                  <a:pt x="21600" y="18207"/>
                  <a:pt x="21600" y="16902"/>
                </a:cubicBezTo>
                <a:lnTo>
                  <a:pt x="21600" y="2364"/>
                </a:lnTo>
                <a:cubicBezTo>
                  <a:pt x="21600" y="1058"/>
                  <a:pt x="21202" y="0"/>
                  <a:pt x="20711" y="0"/>
                </a:cubicBezTo>
                <a:lnTo>
                  <a:pt x="2352" y="0"/>
                </a:lnTo>
                <a:close/>
              </a:path>
            </a:pathLst>
          </a:custGeom>
          <a:solidFill>
            <a:srgbClr val="E0EDD4"/>
          </a:solidFill>
          <a:ln w="25400">
            <a:solidFill>
              <a:srgbClr val="000000"/>
            </a:solidFill>
            <a:miter lim="400000"/>
          </a:ln>
          <a:extLst>
            <a:ext uri="{C572A759-6A51-4108-AA02-DFA0A04FC94B}">
              <ma14:wrappingTextBoxFlag xmlns:ma14="http://schemas.microsoft.com/office/mac/drawingml/2011/main" xmlns="" val="1"/>
            </a:ext>
          </a:extLst>
        </p:spPr>
        <p:txBody>
          <a:bodyPr lIns="457200" tIns="25400" rIns="25400" bIns="137160" anchor="ctr"/>
          <a:lstStyle>
            <a:lvl1pPr defTabSz="584200">
              <a:defRPr sz="4000">
                <a:latin typeface="+mj-lt"/>
                <a:ea typeface="+mj-ea"/>
                <a:cs typeface="+mj-cs"/>
                <a:sym typeface="Gill Sans"/>
              </a:defRPr>
            </a:lvl1pPr>
          </a:lstStyle>
          <a:p>
            <a:pPr defTabSz="292100" hangingPunct="0">
              <a:defRPr/>
            </a:pPr>
            <a:r>
              <a:rPr sz="2000" kern="0" dirty="0">
                <a:solidFill>
                  <a:srgbClr val="000000"/>
                </a:solidFill>
                <a:latin typeface="Gill Sans"/>
                <a:cs typeface="Gill Sans"/>
              </a:rPr>
              <a:t>This is why </a:t>
            </a:r>
            <a:r>
              <a:rPr lang="en-US" sz="2000" kern="0" dirty="0">
                <a:solidFill>
                  <a:srgbClr val="000000"/>
                </a:solidFill>
                <a:latin typeface="Gill Sans"/>
                <a:cs typeface="Gill Sans"/>
              </a:rPr>
              <a:t>lightness/darkness </a:t>
            </a:r>
            <a:r>
              <a:rPr sz="2000" kern="0" dirty="0">
                <a:solidFill>
                  <a:srgbClr val="000000"/>
                </a:solidFill>
                <a:latin typeface="Gill Sans"/>
                <a:cs typeface="Gill Sans"/>
              </a:rPr>
              <a:t>is </a:t>
            </a:r>
            <a:r>
              <a:rPr lang="en-US" sz="2000" kern="0" dirty="0">
                <a:solidFill>
                  <a:srgbClr val="000000"/>
                </a:solidFill>
                <a:latin typeface="Gill Sans"/>
                <a:cs typeface="Gill Sans"/>
              </a:rPr>
              <a:t>an</a:t>
            </a:r>
            <a:r>
              <a:rPr sz="2000" kern="0" dirty="0">
                <a:solidFill>
                  <a:srgbClr val="000000"/>
                </a:solidFill>
                <a:latin typeface="Gill Sans"/>
                <a:cs typeface="Gill Sans"/>
              </a:rPr>
              <a:t> effective encoding channel!</a:t>
            </a:r>
          </a:p>
        </p:txBody>
      </p:sp>
      <p:pic>
        <p:nvPicPr>
          <p:cNvPr id="15" name="Picture 14" descr="Chart&#10;&#10;Description automatically generated">
            <a:extLst>
              <a:ext uri="{FF2B5EF4-FFF2-40B4-BE49-F238E27FC236}">
                <a16:creationId xmlns:a16="http://schemas.microsoft.com/office/drawing/2014/main" id="{DEE3900F-0593-7244-AA52-B9ACD6341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86" y="2050151"/>
            <a:ext cx="5674094" cy="4199723"/>
          </a:xfrm>
          <a:prstGeom prst="rect">
            <a:avLst/>
          </a:prstGeom>
        </p:spPr>
      </p:pic>
      <p:sp>
        <p:nvSpPr>
          <p:cNvPr id="16" name="https://askabiologist.asu.edu/sites/default/files/resources/articles/seecolor/Light-though-eye-big.png">
            <a:extLst>
              <a:ext uri="{FF2B5EF4-FFF2-40B4-BE49-F238E27FC236}">
                <a16:creationId xmlns:a16="http://schemas.microsoft.com/office/drawing/2014/main" id="{6D189B9E-8ADE-8645-8377-762077FFED2F}"/>
              </a:ext>
            </a:extLst>
          </p:cNvPr>
          <p:cNvSpPr/>
          <p:nvPr/>
        </p:nvSpPr>
        <p:spPr>
          <a:xfrm>
            <a:off x="-4009074" y="6507386"/>
            <a:ext cx="7302500" cy="28212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r" defTabSz="825500">
              <a:defRPr sz="3000" i="1" u="sng">
                <a:latin typeface="+mj-lt"/>
                <a:ea typeface="+mj-ea"/>
                <a:cs typeface="+mj-cs"/>
                <a:sym typeface="Gill Sans"/>
                <a:hlinkClick r:id="" action="ppaction://noaction"/>
              </a:defRPr>
            </a:lvl1pPr>
          </a:lstStyle>
          <a:p>
            <a:pPr defTabSz="412750" hangingPunct="0">
              <a:defRPr u="none"/>
            </a:pPr>
            <a:r>
              <a:rPr lang="en-US" sz="1500" u="none" kern="0" dirty="0">
                <a:solidFill>
                  <a:srgbClr val="000000"/>
                </a:solidFill>
                <a:latin typeface="Gill Sans"/>
                <a:cs typeface="Gill Sans"/>
                <a:hlinkClick r:id="rId4"/>
              </a:rPr>
              <a:t>https://askabiologist.asu.edu/rods-and-cones</a:t>
            </a:r>
            <a:endParaRPr sz="1500" kern="0" dirty="0">
              <a:solidFill>
                <a:srgbClr val="000000"/>
              </a:solidFill>
              <a:latin typeface="Gill Sans"/>
              <a:cs typeface="Gill Sans"/>
              <a:hlinkClick r:id="rId5"/>
            </a:endParaRPr>
          </a:p>
        </p:txBody>
      </p:sp>
    </p:spTree>
    <p:extLst>
      <p:ext uri="{BB962C8B-B14F-4D97-AF65-F5344CB8AC3E}">
        <p14:creationId xmlns:p14="http://schemas.microsoft.com/office/powerpoint/2010/main" val="1795533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Gill Sans"/>
                <a:sym typeface="Gill Sans"/>
              </a:rPr>
              <a:pPr algn="ctr" defTabSz="412750" hangingPunct="0">
                <a:defRPr/>
              </a:pPr>
              <a:t>33</a:t>
            </a:fld>
            <a:endParaRPr kern="0">
              <a:solidFill>
                <a:srgbClr val="000000"/>
              </a:solidFill>
              <a:latin typeface="Gill Sans"/>
              <a:cs typeface="Gill Sans"/>
              <a:sym typeface="Gill Sans"/>
            </a:endParaRPr>
          </a:p>
        </p:txBody>
      </p:sp>
      <p:sp>
        <p:nvSpPr>
          <p:cNvPr id="24" name="Title 2">
            <a:extLst>
              <a:ext uri="{FF2B5EF4-FFF2-40B4-BE49-F238E27FC236}">
                <a16:creationId xmlns:a16="http://schemas.microsoft.com/office/drawing/2014/main" id="{81960D92-52CD-FC44-9B26-B024A5026018}"/>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9" name="Text Placeholder 2">
            <a:extLst>
              <a:ext uri="{FF2B5EF4-FFF2-40B4-BE49-F238E27FC236}">
                <a16:creationId xmlns:a16="http://schemas.microsoft.com/office/drawing/2014/main" id="{AB85AFAF-0A79-B440-BA64-2A780ACDE924}"/>
              </a:ext>
            </a:extLst>
          </p:cNvPr>
          <p:cNvSpPr txBox="1">
            <a:spLocks/>
          </p:cNvSpPr>
          <p:nvPr/>
        </p:nvSpPr>
        <p:spPr>
          <a:xfrm>
            <a:off x="637309" y="1918277"/>
            <a:ext cx="11804073" cy="430472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r>
              <a:rPr lang="en-US" sz="2800" kern="0" dirty="0">
                <a:latin typeface="Gill Sans"/>
                <a:cs typeface="Gill Sans"/>
              </a:rPr>
              <a:t>For categorical attribute-color mapping, aim to maximize discriminability </a:t>
            </a:r>
          </a:p>
        </p:txBody>
      </p:sp>
      <p:graphicFrame>
        <p:nvGraphicFramePr>
          <p:cNvPr id="2" name="Table 2">
            <a:extLst>
              <a:ext uri="{FF2B5EF4-FFF2-40B4-BE49-F238E27FC236}">
                <a16:creationId xmlns:a16="http://schemas.microsoft.com/office/drawing/2014/main" id="{9BE56538-8784-4441-8427-491D2D416CFA}"/>
              </a:ext>
            </a:extLst>
          </p:cNvPr>
          <p:cNvGraphicFramePr>
            <a:graphicFrameLocks noGrp="1"/>
          </p:cNvGraphicFramePr>
          <p:nvPr/>
        </p:nvGraphicFramePr>
        <p:xfrm>
          <a:off x="3657600" y="2971800"/>
          <a:ext cx="4876800" cy="91440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558759832"/>
                    </a:ext>
                  </a:extLst>
                </a:gridCol>
                <a:gridCol w="1625600">
                  <a:extLst>
                    <a:ext uri="{9D8B030D-6E8A-4147-A177-3AD203B41FA5}">
                      <a16:colId xmlns:a16="http://schemas.microsoft.com/office/drawing/2014/main" val="3318110754"/>
                    </a:ext>
                  </a:extLst>
                </a:gridCol>
                <a:gridCol w="1625600">
                  <a:extLst>
                    <a:ext uri="{9D8B030D-6E8A-4147-A177-3AD203B41FA5}">
                      <a16:colId xmlns:a16="http://schemas.microsoft.com/office/drawing/2014/main" val="2581924094"/>
                    </a:ext>
                  </a:extLst>
                </a:gridCol>
              </a:tblGrid>
              <a:tr h="914400">
                <a:tc>
                  <a:txBody>
                    <a:bodyPr/>
                    <a:lstStyle/>
                    <a:p>
                      <a:endParaRPr lang="en-US" sz="600" dirty="0"/>
                    </a:p>
                  </a:txBody>
                  <a:tcPr marL="45720" marR="45720" marT="22860" marB="22860">
                    <a:solidFill>
                      <a:schemeClr val="accent4"/>
                    </a:solidFill>
                  </a:tcPr>
                </a:tc>
                <a:tc>
                  <a:txBody>
                    <a:bodyPr/>
                    <a:lstStyle/>
                    <a:p>
                      <a:endParaRPr lang="en-US" sz="600" dirty="0"/>
                    </a:p>
                  </a:txBody>
                  <a:tcPr marL="45720" marR="45720" marT="22860" marB="22860">
                    <a:solidFill>
                      <a:schemeClr val="accent3"/>
                    </a:solidFill>
                  </a:tcPr>
                </a:tc>
                <a:tc>
                  <a:txBody>
                    <a:bodyPr/>
                    <a:lstStyle/>
                    <a:p>
                      <a:endParaRPr lang="en-US" sz="600" dirty="0"/>
                    </a:p>
                  </a:txBody>
                  <a:tcPr marL="45720" marR="45720" marT="22860" marB="22860">
                    <a:solidFill>
                      <a:schemeClr val="accent5"/>
                    </a:solidFill>
                  </a:tcPr>
                </a:tc>
                <a:extLst>
                  <a:ext uri="{0D108BD9-81ED-4DB2-BD59-A6C34878D82A}">
                    <a16:rowId xmlns:a16="http://schemas.microsoft.com/office/drawing/2014/main" val="3002342104"/>
                  </a:ext>
                </a:extLst>
              </a:tr>
            </a:tbl>
          </a:graphicData>
        </a:graphic>
      </p:graphicFrame>
      <p:graphicFrame>
        <p:nvGraphicFramePr>
          <p:cNvPr id="11" name="Table 2">
            <a:extLst>
              <a:ext uri="{FF2B5EF4-FFF2-40B4-BE49-F238E27FC236}">
                <a16:creationId xmlns:a16="http://schemas.microsoft.com/office/drawing/2014/main" id="{5D854E9E-4B6F-A44D-954F-68872412028C}"/>
              </a:ext>
            </a:extLst>
          </p:cNvPr>
          <p:cNvGraphicFramePr>
            <a:graphicFrameLocks noGrp="1"/>
          </p:cNvGraphicFramePr>
          <p:nvPr/>
        </p:nvGraphicFramePr>
        <p:xfrm>
          <a:off x="3657600" y="5087504"/>
          <a:ext cx="4876800" cy="91440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558759832"/>
                    </a:ext>
                  </a:extLst>
                </a:gridCol>
                <a:gridCol w="1625600">
                  <a:extLst>
                    <a:ext uri="{9D8B030D-6E8A-4147-A177-3AD203B41FA5}">
                      <a16:colId xmlns:a16="http://schemas.microsoft.com/office/drawing/2014/main" val="3318110754"/>
                    </a:ext>
                  </a:extLst>
                </a:gridCol>
                <a:gridCol w="1625600">
                  <a:extLst>
                    <a:ext uri="{9D8B030D-6E8A-4147-A177-3AD203B41FA5}">
                      <a16:colId xmlns:a16="http://schemas.microsoft.com/office/drawing/2014/main" val="2581924094"/>
                    </a:ext>
                  </a:extLst>
                </a:gridCol>
              </a:tblGrid>
              <a:tr h="914400">
                <a:tc>
                  <a:txBody>
                    <a:bodyPr/>
                    <a:lstStyle/>
                    <a:p>
                      <a:endParaRPr lang="en-US" sz="600" dirty="0"/>
                    </a:p>
                  </a:txBody>
                  <a:tcPr marL="45720" marR="45720" marT="22860" marB="22860">
                    <a:solidFill>
                      <a:srgbClr val="008970">
                        <a:alpha val="76863"/>
                      </a:srgbClr>
                    </a:solidFill>
                  </a:tcPr>
                </a:tc>
                <a:tc>
                  <a:txBody>
                    <a:bodyPr/>
                    <a:lstStyle/>
                    <a:p>
                      <a:endParaRPr lang="en-US" sz="600" dirty="0"/>
                    </a:p>
                  </a:txBody>
                  <a:tcPr marL="45720" marR="45720" marT="22860" marB="22860">
                    <a:solidFill>
                      <a:srgbClr val="007582"/>
                    </a:solidFill>
                  </a:tcPr>
                </a:tc>
                <a:tc>
                  <a:txBody>
                    <a:bodyPr/>
                    <a:lstStyle/>
                    <a:p>
                      <a:endParaRPr lang="en-US" sz="600" dirty="0"/>
                    </a:p>
                  </a:txBody>
                  <a:tcPr marL="45720" marR="45720" marT="22860" marB="22860">
                    <a:solidFill>
                      <a:schemeClr val="accent6"/>
                    </a:solidFill>
                  </a:tcPr>
                </a:tc>
                <a:extLst>
                  <a:ext uri="{0D108BD9-81ED-4DB2-BD59-A6C34878D82A}">
                    <a16:rowId xmlns:a16="http://schemas.microsoft.com/office/drawing/2014/main" val="3002342104"/>
                  </a:ext>
                </a:extLst>
              </a:tr>
            </a:tbl>
          </a:graphicData>
        </a:graphic>
      </p:graphicFrame>
      <p:sp>
        <p:nvSpPr>
          <p:cNvPr id="3" name="Rectangle 2">
            <a:extLst>
              <a:ext uri="{FF2B5EF4-FFF2-40B4-BE49-F238E27FC236}">
                <a16:creationId xmlns:a16="http://schemas.microsoft.com/office/drawing/2014/main" id="{11A695A8-F774-464C-B7C1-11AD5D5DF912}"/>
              </a:ext>
            </a:extLst>
          </p:cNvPr>
          <p:cNvSpPr/>
          <p:nvPr/>
        </p:nvSpPr>
        <p:spPr>
          <a:xfrm>
            <a:off x="5869496" y="4256020"/>
            <a:ext cx="453009" cy="461665"/>
          </a:xfrm>
          <a:prstGeom prst="rect">
            <a:avLst/>
          </a:prstGeom>
          <a:noFill/>
        </p:spPr>
        <p:txBody>
          <a:bodyPr wrap="none" lIns="45720" tIns="22860" rIns="45720" bIns="22860">
            <a:spAutoFit/>
          </a:bodyPr>
          <a:lstStyle/>
          <a:p>
            <a:pPr algn="ctr" defTabSz="412750" hangingPunct="0"/>
            <a:r>
              <a:rPr lang="en-US" sz="2700" kern="0" dirty="0">
                <a:ln w="0"/>
                <a:solidFill>
                  <a:srgbClr val="000000"/>
                </a:solidFill>
                <a:effectLst>
                  <a:outerShdw blurRad="38100" dist="19050" dir="2700000" algn="tl" rotWithShape="0">
                    <a:srgbClr val="000000">
                      <a:alpha val="40000"/>
                    </a:srgbClr>
                  </a:outerShdw>
                </a:effectLst>
                <a:latin typeface="Gill Sans"/>
                <a:cs typeface="Gill Sans"/>
                <a:sym typeface="Gill Sans"/>
              </a:rPr>
              <a:t>vs.</a:t>
            </a:r>
          </a:p>
        </p:txBody>
      </p:sp>
    </p:spTree>
    <p:extLst>
      <p:ext uri="{BB962C8B-B14F-4D97-AF65-F5344CB8AC3E}">
        <p14:creationId xmlns:p14="http://schemas.microsoft.com/office/powerpoint/2010/main" val="797014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6437" y="4108467"/>
            <a:ext cx="2838425" cy="2573935"/>
          </a:xfrm>
          <a:prstGeom prst="rect">
            <a:avLst/>
          </a:prstGeom>
        </p:spPr>
      </p:pic>
      <p:pic>
        <p:nvPicPr>
          <p:cNvPr id="9" name="Picture 8"/>
          <p:cNvPicPr>
            <a:picLocks noChangeAspect="1"/>
          </p:cNvPicPr>
          <p:nvPr/>
        </p:nvPicPr>
        <p:blipFill>
          <a:blip r:embed="rId4"/>
          <a:stretch>
            <a:fillRect/>
          </a:stretch>
        </p:blipFill>
        <p:spPr>
          <a:xfrm>
            <a:off x="4969042" y="3964802"/>
            <a:ext cx="5333820" cy="2788133"/>
          </a:xfrm>
          <a:prstGeom prst="rect">
            <a:avLst/>
          </a:prstGeom>
        </p:spPr>
      </p:pic>
      <p:sp>
        <p:nvSpPr>
          <p:cNvPr id="3" name="Slide Number Placeholder 2"/>
          <p:cNvSpPr>
            <a:spLocks noGrp="1"/>
          </p:cNvSpPr>
          <p:nvPr>
            <p:ph type="sldNum" sz="quarter" idx="12"/>
          </p:nvPr>
        </p:nvSpPr>
        <p:spPr>
          <a:xfrm>
            <a:off x="5961410" y="6488192"/>
            <a:ext cx="256480" cy="287258"/>
          </a:xfrm>
        </p:spPr>
        <p:txBody>
          <a:bodyPr/>
          <a:lstStyle/>
          <a:p>
            <a:pPr hangingPunct="0"/>
            <a:fld id="{D51AAA4D-1FDD-894A-96CB-B59CDC0B32C1}" type="slidenum">
              <a:rPr lang="en-US" kern="0">
                <a:solidFill>
                  <a:srgbClr val="000000"/>
                </a:solidFill>
                <a:latin typeface="Gill Sans"/>
                <a:cs typeface="Gill Sans"/>
              </a:rPr>
              <a:pPr hangingPunct="0"/>
              <a:t>34</a:t>
            </a:fld>
            <a:endParaRPr lang="en-US" kern="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141099" y="1918277"/>
            <a:ext cx="12192000" cy="430472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30200" indent="-400050" defTabSz="412750">
              <a:spcBef>
                <a:spcPts val="0"/>
              </a:spcBef>
            </a:pPr>
            <a:r>
              <a:rPr lang="en-US" sz="2700" kern="0" dirty="0">
                <a:latin typeface="Gill Sans"/>
                <a:cs typeface="Gill Sans"/>
              </a:rPr>
              <a:t>When possible, use semantically meaningful colors </a:t>
            </a:r>
          </a:p>
          <a:p>
            <a:pPr marL="0" indent="0" defTabSz="412750">
              <a:spcBef>
                <a:spcPts val="0"/>
              </a:spcBef>
              <a:buNone/>
            </a:pPr>
            <a:r>
              <a:rPr lang="en-US" sz="2700" kern="0" dirty="0">
                <a:latin typeface="Gill Sans"/>
                <a:cs typeface="Gill Sans"/>
              </a:rPr>
              <a:t>	(ex. red=hot, blue=cold)</a:t>
            </a:r>
          </a:p>
          <a:p>
            <a:pPr marL="0" indent="0" defTabSz="412750">
              <a:spcBef>
                <a:spcPts val="0"/>
              </a:spcBef>
              <a:buNone/>
            </a:pPr>
            <a:endParaRPr lang="en-US" sz="2700" kern="0" dirty="0">
              <a:latin typeface="Gill Sans"/>
              <a:cs typeface="Gill Sans"/>
            </a:endParaRPr>
          </a:p>
          <a:p>
            <a:pPr marL="558800" indent="-400050" defTabSz="412750">
              <a:spcBef>
                <a:spcPts val="0"/>
              </a:spcBef>
            </a:pPr>
            <a:r>
              <a:rPr lang="en-US" sz="2700" kern="0" dirty="0">
                <a:latin typeface="Gill Sans"/>
                <a:cs typeface="Gill Sans"/>
              </a:rPr>
              <a:t>Be aware of cultural differences </a:t>
            </a:r>
          </a:p>
          <a:p>
            <a:pPr marL="158750" indent="0" defTabSz="412750">
              <a:spcBef>
                <a:spcPts val="0"/>
              </a:spcBef>
              <a:buNone/>
            </a:pPr>
            <a:r>
              <a:rPr lang="en-US" sz="2700" kern="0" dirty="0">
                <a:latin typeface="Gill Sans"/>
                <a:cs typeface="Gill Sans"/>
              </a:rPr>
              <a:t>	(ex. red in Chinese Culture vs Red in US culture)</a:t>
            </a:r>
            <a:endParaRPr lang="en-US" sz="2800" kern="0" dirty="0">
              <a:latin typeface="Gill Sans"/>
              <a:cs typeface="Gill Sans"/>
            </a:endParaRPr>
          </a:p>
        </p:txBody>
      </p:sp>
    </p:spTree>
    <p:extLst>
      <p:ext uri="{BB962C8B-B14F-4D97-AF65-F5344CB8AC3E}">
        <p14:creationId xmlns:p14="http://schemas.microsoft.com/office/powerpoint/2010/main" val="1253409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961410" y="6488192"/>
            <a:ext cx="256480" cy="287258"/>
          </a:xfrm>
        </p:spPr>
        <p:txBody>
          <a:bodyPr/>
          <a:lstStyle/>
          <a:p>
            <a:pPr hangingPunct="0"/>
            <a:fld id="{D51AAA4D-1FDD-894A-96CB-B59CDC0B32C1}" type="slidenum">
              <a:rPr lang="en-US" kern="0">
                <a:solidFill>
                  <a:srgbClr val="000000"/>
                </a:solidFill>
                <a:latin typeface="Gill Sans"/>
                <a:cs typeface="Gill Sans"/>
              </a:rPr>
              <a:pPr hangingPunct="0"/>
              <a:t>35</a:t>
            </a:fld>
            <a:endParaRPr lang="en-US" kern="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637309" y="1918277"/>
            <a:ext cx="11804073" cy="430472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r>
              <a:rPr lang="en-US" sz="2700" kern="0" dirty="0">
                <a:latin typeface="Gill Sans"/>
                <a:cs typeface="Gill Sans"/>
              </a:rPr>
              <a:t>Use colorblind safe pallets. </a:t>
            </a:r>
            <a:endParaRPr lang="en-US" sz="2800" kern="0" dirty="0">
              <a:latin typeface="Gill Sans"/>
              <a:cs typeface="Gill Sans"/>
            </a:endParaRPr>
          </a:p>
        </p:txBody>
      </p:sp>
      <p:pic>
        <p:nvPicPr>
          <p:cNvPr id="11" name="droppedImage.tiff" descr="droppedImage.tiff">
            <a:extLst>
              <a:ext uri="{FF2B5EF4-FFF2-40B4-BE49-F238E27FC236}">
                <a16:creationId xmlns:a16="http://schemas.microsoft.com/office/drawing/2014/main" id="{74B9146F-9996-FC4D-A99B-4AAED65E75EE}"/>
              </a:ext>
            </a:extLst>
          </p:cNvPr>
          <p:cNvPicPr>
            <a:picLocks noChangeAspect="1"/>
          </p:cNvPicPr>
          <p:nvPr/>
        </p:nvPicPr>
        <p:blipFill>
          <a:blip r:embed="rId3"/>
          <a:stretch>
            <a:fillRect/>
          </a:stretch>
        </p:blipFill>
        <p:spPr>
          <a:xfrm>
            <a:off x="1554499" y="3429000"/>
            <a:ext cx="1466975" cy="1953581"/>
          </a:xfrm>
          <a:prstGeom prst="rect">
            <a:avLst/>
          </a:prstGeom>
          <a:ln w="12700" cap="flat">
            <a:noFill/>
            <a:miter lim="400000"/>
          </a:ln>
          <a:effectLst/>
        </p:spPr>
      </p:pic>
      <p:pic>
        <p:nvPicPr>
          <p:cNvPr id="12" name="droppedImage.tiff" descr="droppedImage.tiff">
            <a:extLst>
              <a:ext uri="{FF2B5EF4-FFF2-40B4-BE49-F238E27FC236}">
                <a16:creationId xmlns:a16="http://schemas.microsoft.com/office/drawing/2014/main" id="{6CA93F23-8E2E-DD4A-A184-49D89A352624}"/>
              </a:ext>
            </a:extLst>
          </p:cNvPr>
          <p:cNvPicPr>
            <a:picLocks noChangeAspect="1"/>
          </p:cNvPicPr>
          <p:nvPr/>
        </p:nvPicPr>
        <p:blipFill>
          <a:blip r:embed="rId4"/>
          <a:stretch>
            <a:fillRect/>
          </a:stretch>
        </p:blipFill>
        <p:spPr>
          <a:xfrm>
            <a:off x="4095778" y="3429000"/>
            <a:ext cx="1466975" cy="1953581"/>
          </a:xfrm>
          <a:prstGeom prst="rect">
            <a:avLst/>
          </a:prstGeom>
          <a:ln w="12700" cap="flat">
            <a:noFill/>
            <a:miter lim="400000"/>
          </a:ln>
          <a:effectLst/>
        </p:spPr>
      </p:pic>
      <p:pic>
        <p:nvPicPr>
          <p:cNvPr id="13" name="droppedImage.tiff" descr="droppedImage.tiff">
            <a:extLst>
              <a:ext uri="{FF2B5EF4-FFF2-40B4-BE49-F238E27FC236}">
                <a16:creationId xmlns:a16="http://schemas.microsoft.com/office/drawing/2014/main" id="{B09C0F70-0ED7-A549-B37E-D8C65A0EF7CD}"/>
              </a:ext>
            </a:extLst>
          </p:cNvPr>
          <p:cNvPicPr>
            <a:picLocks noChangeAspect="1"/>
          </p:cNvPicPr>
          <p:nvPr/>
        </p:nvPicPr>
        <p:blipFill>
          <a:blip r:embed="rId5"/>
          <a:stretch>
            <a:fillRect/>
          </a:stretch>
        </p:blipFill>
        <p:spPr>
          <a:xfrm>
            <a:off x="9178336" y="3429000"/>
            <a:ext cx="1466975" cy="1953580"/>
          </a:xfrm>
          <a:prstGeom prst="rect">
            <a:avLst/>
          </a:prstGeom>
          <a:ln w="12700">
            <a:miter lim="400000"/>
          </a:ln>
        </p:spPr>
      </p:pic>
      <p:pic>
        <p:nvPicPr>
          <p:cNvPr id="15" name="droppedImage.tiff" descr="droppedImage.tiff">
            <a:extLst>
              <a:ext uri="{FF2B5EF4-FFF2-40B4-BE49-F238E27FC236}">
                <a16:creationId xmlns:a16="http://schemas.microsoft.com/office/drawing/2014/main" id="{C3982FE1-A809-424A-94BE-25462E88EA17}"/>
              </a:ext>
            </a:extLst>
          </p:cNvPr>
          <p:cNvPicPr>
            <a:picLocks noChangeAspect="1"/>
          </p:cNvPicPr>
          <p:nvPr/>
        </p:nvPicPr>
        <p:blipFill>
          <a:blip r:embed="rId6"/>
          <a:stretch>
            <a:fillRect/>
          </a:stretch>
        </p:blipFill>
        <p:spPr>
          <a:xfrm>
            <a:off x="6637056" y="3429000"/>
            <a:ext cx="1466976" cy="1953581"/>
          </a:xfrm>
          <a:prstGeom prst="rect">
            <a:avLst/>
          </a:prstGeom>
          <a:ln w="12700" cap="flat">
            <a:noFill/>
            <a:miter lim="400000"/>
          </a:ln>
          <a:effectLst/>
        </p:spPr>
      </p:pic>
    </p:spTree>
    <p:extLst>
      <p:ext uri="{BB962C8B-B14F-4D97-AF65-F5344CB8AC3E}">
        <p14:creationId xmlns:p14="http://schemas.microsoft.com/office/powerpoint/2010/main" val="2717606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36</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637309" y="1918277"/>
            <a:ext cx="11804073" cy="430472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r>
              <a:rPr lang="en-US" sz="2800" kern="0" dirty="0">
                <a:latin typeface="Gill Sans"/>
                <a:cs typeface="Gill Sans"/>
              </a:rPr>
              <a:t>Saturation can cause illusions</a:t>
            </a:r>
          </a:p>
        </p:txBody>
      </p:sp>
      <p:pic>
        <p:nvPicPr>
          <p:cNvPr id="9" name="droppedImage.tiff" descr="droppedImage.tiff">
            <a:extLst>
              <a:ext uri="{FF2B5EF4-FFF2-40B4-BE49-F238E27FC236}">
                <a16:creationId xmlns:a16="http://schemas.microsoft.com/office/drawing/2014/main" id="{711150BB-751C-C74C-B17E-5312506820B1}"/>
              </a:ext>
            </a:extLst>
          </p:cNvPr>
          <p:cNvPicPr>
            <a:picLocks noChangeAspect="1"/>
          </p:cNvPicPr>
          <p:nvPr/>
        </p:nvPicPr>
        <p:blipFill>
          <a:blip r:embed="rId3"/>
          <a:stretch>
            <a:fillRect/>
          </a:stretch>
        </p:blipFill>
        <p:spPr>
          <a:xfrm>
            <a:off x="2927696" y="2532881"/>
            <a:ext cx="2412383" cy="3821927"/>
          </a:xfrm>
          <a:prstGeom prst="rect">
            <a:avLst/>
          </a:prstGeom>
          <a:ln w="12700">
            <a:miter lim="400000"/>
          </a:ln>
        </p:spPr>
      </p:pic>
      <p:pic>
        <p:nvPicPr>
          <p:cNvPr id="14" name="droppedImage.tiff" descr="droppedImage.tiff">
            <a:extLst>
              <a:ext uri="{FF2B5EF4-FFF2-40B4-BE49-F238E27FC236}">
                <a16:creationId xmlns:a16="http://schemas.microsoft.com/office/drawing/2014/main" id="{B9466739-152C-FF43-B866-CB99F550EFF1}"/>
              </a:ext>
            </a:extLst>
          </p:cNvPr>
          <p:cNvPicPr>
            <a:picLocks noChangeAspect="1"/>
          </p:cNvPicPr>
          <p:nvPr/>
        </p:nvPicPr>
        <p:blipFill>
          <a:blip r:embed="rId4"/>
          <a:stretch>
            <a:fillRect/>
          </a:stretch>
        </p:blipFill>
        <p:spPr>
          <a:xfrm>
            <a:off x="6801557" y="2493268"/>
            <a:ext cx="2338041" cy="3729733"/>
          </a:xfrm>
          <a:prstGeom prst="rect">
            <a:avLst/>
          </a:prstGeom>
          <a:ln w="12700">
            <a:miter lim="400000"/>
          </a:ln>
        </p:spPr>
      </p:pic>
      <p:sp>
        <p:nvSpPr>
          <p:cNvPr id="16" name="Cleveland &amp; McGill, “A Color-Caused Optical Illusion on a Statistical Graph”, 1983">
            <a:extLst>
              <a:ext uri="{FF2B5EF4-FFF2-40B4-BE49-F238E27FC236}">
                <a16:creationId xmlns:a16="http://schemas.microsoft.com/office/drawing/2014/main" id="{3749566D-0503-FE43-8973-4AD6C06C401D}"/>
              </a:ext>
            </a:extLst>
          </p:cNvPr>
          <p:cNvSpPr/>
          <p:nvPr/>
        </p:nvSpPr>
        <p:spPr>
          <a:xfrm>
            <a:off x="-383139" y="6515863"/>
            <a:ext cx="7384473" cy="28212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r">
              <a:defRPr sz="3000" i="1"/>
            </a:lvl1pPr>
          </a:lstStyle>
          <a:p>
            <a:pPr defTabSz="228600" hangingPunct="0">
              <a:defRPr/>
            </a:pPr>
            <a:r>
              <a:rPr sz="1500" kern="0" dirty="0">
                <a:solidFill>
                  <a:srgbClr val="000000"/>
                </a:solidFill>
                <a:latin typeface="Helvetica"/>
                <a:cs typeface="Helvetica"/>
                <a:sym typeface="Helvetica"/>
              </a:rPr>
              <a:t>Cleveland &amp; McGill, “A Color-Caused Optical Illusion on a Statistical Graph”, 1983</a:t>
            </a:r>
          </a:p>
        </p:txBody>
      </p:sp>
      <p:sp>
        <p:nvSpPr>
          <p:cNvPr id="17" name="Type = structural or mathematical interpretation of the data">
            <a:extLst>
              <a:ext uri="{FF2B5EF4-FFF2-40B4-BE49-F238E27FC236}">
                <a16:creationId xmlns:a16="http://schemas.microsoft.com/office/drawing/2014/main" id="{73210D23-1DA7-C840-8032-D569430E5B1B}"/>
              </a:ext>
            </a:extLst>
          </p:cNvPr>
          <p:cNvSpPr/>
          <p:nvPr/>
        </p:nvSpPr>
        <p:spPr>
          <a:xfrm>
            <a:off x="453489" y="2776964"/>
            <a:ext cx="2658029" cy="26827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spAutoFit/>
          </a:bodyPr>
          <a:lstStyle/>
          <a:p>
            <a:pPr defTabSz="412750" hangingPunct="0">
              <a:defRPr sz="7200"/>
            </a:pPr>
            <a:r>
              <a:rPr lang="en-US" sz="3000" kern="0" cap="small" dirty="0">
                <a:solidFill>
                  <a:srgbClr val="FF4013"/>
                </a:solidFill>
                <a:latin typeface="Gill Sans"/>
                <a:cs typeface="Gill Sans"/>
                <a:sym typeface="Gill Sans"/>
              </a:rPr>
              <a:t>High Saturation</a:t>
            </a:r>
          </a:p>
          <a:p>
            <a:pPr defTabSz="412750" hangingPunct="0">
              <a:defRPr sz="7200"/>
            </a:pPr>
            <a:r>
              <a:rPr lang="en-US" sz="2700" kern="0" dirty="0">
                <a:solidFill>
                  <a:srgbClr val="000000"/>
                </a:solidFill>
                <a:latin typeface="Gill Sans"/>
                <a:cs typeface="Gill Sans"/>
                <a:sym typeface="Wingdings" pitchFamily="2" charset="2"/>
              </a:rPr>
              <a:t> Participants reported more red than green</a:t>
            </a:r>
            <a:endParaRPr lang="en-US" sz="2700" kern="0" dirty="0">
              <a:solidFill>
                <a:srgbClr val="000000"/>
              </a:solidFill>
              <a:latin typeface="Gill Sans"/>
              <a:cs typeface="Gill Sans"/>
              <a:sym typeface="Gill Sans"/>
            </a:endParaRPr>
          </a:p>
          <a:p>
            <a:pPr defTabSz="412750" hangingPunct="0">
              <a:defRPr sz="7200"/>
            </a:pPr>
            <a:endParaRPr lang="en-US" sz="3000" kern="0" dirty="0">
              <a:solidFill>
                <a:srgbClr val="000000"/>
              </a:solidFill>
              <a:latin typeface="Gill Sans"/>
              <a:cs typeface="Gill Sans"/>
              <a:sym typeface="Gill Sans"/>
            </a:endParaRPr>
          </a:p>
        </p:txBody>
      </p:sp>
      <p:sp>
        <p:nvSpPr>
          <p:cNvPr id="18" name="Type = structural or mathematical interpretation of the data">
            <a:extLst>
              <a:ext uri="{FF2B5EF4-FFF2-40B4-BE49-F238E27FC236}">
                <a16:creationId xmlns:a16="http://schemas.microsoft.com/office/drawing/2014/main" id="{A89C48C9-84EA-7043-B70B-023B168B9E1D}"/>
              </a:ext>
            </a:extLst>
          </p:cNvPr>
          <p:cNvSpPr/>
          <p:nvPr/>
        </p:nvSpPr>
        <p:spPr>
          <a:xfrm>
            <a:off x="9406058" y="2776964"/>
            <a:ext cx="2658029" cy="30982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spAutoFit/>
          </a:bodyPr>
          <a:lstStyle/>
          <a:p>
            <a:pPr defTabSz="412750" hangingPunct="0">
              <a:defRPr sz="7200"/>
            </a:pPr>
            <a:r>
              <a:rPr lang="en-US" sz="3000" kern="0" cap="small" dirty="0">
                <a:solidFill>
                  <a:srgbClr val="FF4013"/>
                </a:solidFill>
                <a:latin typeface="Gill Sans"/>
                <a:cs typeface="Gill Sans"/>
                <a:sym typeface="Gill Sans"/>
              </a:rPr>
              <a:t>Low Saturation</a:t>
            </a:r>
          </a:p>
          <a:p>
            <a:pPr defTabSz="412750" hangingPunct="0">
              <a:defRPr sz="7200"/>
            </a:pPr>
            <a:r>
              <a:rPr lang="en-US" sz="2700" kern="0" dirty="0">
                <a:solidFill>
                  <a:srgbClr val="000000"/>
                </a:solidFill>
                <a:latin typeface="Gill Sans"/>
                <a:cs typeface="Gill Sans"/>
                <a:sym typeface="Wingdings" pitchFamily="2" charset="2"/>
              </a:rPr>
              <a:t> Participants reported equal proportions (which is correct)</a:t>
            </a:r>
            <a:endParaRPr lang="en-US" sz="2700" kern="0" dirty="0">
              <a:solidFill>
                <a:srgbClr val="000000"/>
              </a:solidFill>
              <a:latin typeface="Gill Sans"/>
              <a:cs typeface="Gill Sans"/>
              <a:sym typeface="Gill Sans"/>
            </a:endParaRPr>
          </a:p>
          <a:p>
            <a:pPr defTabSz="412750" hangingPunct="0">
              <a:defRPr sz="7200"/>
            </a:pPr>
            <a:endParaRPr lang="en-US" sz="3000" kern="0" dirty="0">
              <a:solidFill>
                <a:srgbClr val="000000"/>
              </a:solidFill>
              <a:latin typeface="Gill Sans"/>
              <a:cs typeface="Gill Sans"/>
              <a:sym typeface="Gill Sans"/>
            </a:endParaRPr>
          </a:p>
        </p:txBody>
      </p:sp>
    </p:spTree>
    <p:extLst>
      <p:ext uri="{BB962C8B-B14F-4D97-AF65-F5344CB8AC3E}">
        <p14:creationId xmlns:p14="http://schemas.microsoft.com/office/powerpoint/2010/main" val="4037021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37</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637309" y="1918277"/>
            <a:ext cx="11804073" cy="430472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r>
              <a:rPr lang="en-US" sz="2800" kern="0" dirty="0">
                <a:latin typeface="Gill Sans"/>
                <a:cs typeface="Gill Sans"/>
              </a:rPr>
              <a:t>Mark type and size effects how we perceive color</a:t>
            </a:r>
          </a:p>
        </p:txBody>
      </p:sp>
      <p:sp>
        <p:nvSpPr>
          <p:cNvPr id="16" name="Cleveland &amp; McGill, “A Color-Caused Optical Illusion on a Statistical Graph”, 1983">
            <a:extLst>
              <a:ext uri="{FF2B5EF4-FFF2-40B4-BE49-F238E27FC236}">
                <a16:creationId xmlns:a16="http://schemas.microsoft.com/office/drawing/2014/main" id="{3749566D-0503-FE43-8973-4AD6C06C401D}"/>
              </a:ext>
            </a:extLst>
          </p:cNvPr>
          <p:cNvSpPr/>
          <p:nvPr/>
        </p:nvSpPr>
        <p:spPr>
          <a:xfrm>
            <a:off x="0" y="6532428"/>
            <a:ext cx="5089406" cy="282129"/>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r">
              <a:defRPr sz="3000" i="1"/>
            </a:lvl1pPr>
          </a:lstStyle>
          <a:p>
            <a:pPr defTabSz="228600" hangingPunct="0">
              <a:defRPr/>
            </a:pPr>
            <a:r>
              <a:rPr lang="en-US" sz="1500" kern="0" dirty="0" err="1">
                <a:solidFill>
                  <a:srgbClr val="000000"/>
                </a:solidFill>
                <a:latin typeface="Helvetica"/>
                <a:cs typeface="Helvetica"/>
                <a:sym typeface="Helvetica"/>
              </a:rPr>
              <a:t>Szafir</a:t>
            </a:r>
            <a:r>
              <a:rPr lang="en-US" sz="1500" kern="0" dirty="0">
                <a:solidFill>
                  <a:srgbClr val="000000"/>
                </a:solidFill>
                <a:latin typeface="Helvetica"/>
                <a:cs typeface="Helvetica"/>
                <a:sym typeface="Helvetica"/>
              </a:rPr>
              <a:t>. Modeling Color Differences for Visualization Design</a:t>
            </a:r>
            <a:endParaRPr sz="1500" kern="0" dirty="0">
              <a:solidFill>
                <a:srgbClr val="000000"/>
              </a:solidFill>
              <a:latin typeface="Helvetica"/>
              <a:cs typeface="Helvetica"/>
              <a:sym typeface="Helvetica"/>
            </a:endParaRPr>
          </a:p>
        </p:txBody>
      </p:sp>
      <p:sp>
        <p:nvSpPr>
          <p:cNvPr id="17" name="Type = structural or mathematical interpretation of the data">
            <a:extLst>
              <a:ext uri="{FF2B5EF4-FFF2-40B4-BE49-F238E27FC236}">
                <a16:creationId xmlns:a16="http://schemas.microsoft.com/office/drawing/2014/main" id="{73210D23-1DA7-C840-8032-D569430E5B1B}"/>
              </a:ext>
            </a:extLst>
          </p:cNvPr>
          <p:cNvSpPr/>
          <p:nvPr/>
        </p:nvSpPr>
        <p:spPr>
          <a:xfrm>
            <a:off x="4001800" y="2596683"/>
            <a:ext cx="5415376"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spAutoFit/>
          </a:bodyPr>
          <a:lstStyle/>
          <a:p>
            <a:pPr defTabSz="412750" hangingPunct="0">
              <a:defRPr sz="7200"/>
            </a:pPr>
            <a:r>
              <a:rPr lang="en-US" sz="3000" b="1" kern="0" cap="small" dirty="0">
                <a:solidFill>
                  <a:srgbClr val="000000"/>
                </a:solidFill>
                <a:latin typeface="Gill Sans"/>
                <a:cs typeface="Gill Sans"/>
                <a:sym typeface="Gill Sans"/>
              </a:rPr>
              <a:t>How many categories?</a:t>
            </a:r>
            <a:endParaRPr lang="en-US" sz="3000" b="1" kern="0" dirty="0">
              <a:solidFill>
                <a:srgbClr val="000000"/>
              </a:solidFill>
              <a:latin typeface="Gill Sans"/>
              <a:cs typeface="Gill Sans"/>
              <a:sym typeface="Gill Sans"/>
            </a:endParaRPr>
          </a:p>
        </p:txBody>
      </p:sp>
      <p:pic>
        <p:nvPicPr>
          <p:cNvPr id="4" name="Picture 3" descr="Chart, scatter chart&#10;&#10;Description automatically generated">
            <a:extLst>
              <a:ext uri="{FF2B5EF4-FFF2-40B4-BE49-F238E27FC236}">
                <a16:creationId xmlns:a16="http://schemas.microsoft.com/office/drawing/2014/main" id="{160D4D6A-EFE8-5E42-8F71-1FB73403A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249" y="3348806"/>
            <a:ext cx="2999551" cy="2451100"/>
          </a:xfrm>
          <a:prstGeom prst="rect">
            <a:avLst/>
          </a:prstGeom>
        </p:spPr>
      </p:pic>
      <p:pic>
        <p:nvPicPr>
          <p:cNvPr id="6" name="Picture 5" descr="Chart, icon, bubble chart&#10;&#10;Description automatically generated">
            <a:extLst>
              <a:ext uri="{FF2B5EF4-FFF2-40B4-BE49-F238E27FC236}">
                <a16:creationId xmlns:a16="http://schemas.microsoft.com/office/drawing/2014/main" id="{376309E0-1DAF-9449-9376-65CF3DA4C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8874" y="3196406"/>
            <a:ext cx="3187700" cy="2603500"/>
          </a:xfrm>
          <a:prstGeom prst="rect">
            <a:avLst/>
          </a:prstGeom>
        </p:spPr>
      </p:pic>
      <p:pic>
        <p:nvPicPr>
          <p:cNvPr id="11" name="Picture 10" descr="Chart, histogram&#10;&#10;Description automatically generated">
            <a:extLst>
              <a:ext uri="{FF2B5EF4-FFF2-40B4-BE49-F238E27FC236}">
                <a16:creationId xmlns:a16="http://schemas.microsoft.com/office/drawing/2014/main" id="{F62EA971-2220-B543-B548-CF284159B5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3648" y="3367856"/>
            <a:ext cx="2838450" cy="2432050"/>
          </a:xfrm>
          <a:prstGeom prst="rect">
            <a:avLst/>
          </a:prstGeom>
        </p:spPr>
      </p:pic>
    </p:spTree>
    <p:extLst>
      <p:ext uri="{BB962C8B-B14F-4D97-AF65-F5344CB8AC3E}">
        <p14:creationId xmlns:p14="http://schemas.microsoft.com/office/powerpoint/2010/main" val="394859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38</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pic>
        <p:nvPicPr>
          <p:cNvPr id="12" name="droppedImage.tiff" descr="droppedImage.tiff">
            <a:extLst>
              <a:ext uri="{FF2B5EF4-FFF2-40B4-BE49-F238E27FC236}">
                <a16:creationId xmlns:a16="http://schemas.microsoft.com/office/drawing/2014/main" id="{0B8DE2D2-B7A3-4644-A8FF-0B6BB7EB6AE1}"/>
              </a:ext>
            </a:extLst>
          </p:cNvPr>
          <p:cNvPicPr>
            <a:picLocks noChangeAspect="1"/>
          </p:cNvPicPr>
          <p:nvPr/>
        </p:nvPicPr>
        <p:blipFill>
          <a:blip r:embed="rId3"/>
          <a:stretch>
            <a:fillRect/>
          </a:stretch>
        </p:blipFill>
        <p:spPr>
          <a:xfrm>
            <a:off x="2059191" y="1958397"/>
            <a:ext cx="8329025" cy="3485658"/>
          </a:xfrm>
          <a:prstGeom prst="rect">
            <a:avLst/>
          </a:prstGeom>
          <a:ln w="12700">
            <a:miter lim="400000"/>
          </a:ln>
        </p:spPr>
      </p:pic>
      <p:pic>
        <p:nvPicPr>
          <p:cNvPr id="13" name="droppedImage.tiff" descr="droppedImage.tiff">
            <a:extLst>
              <a:ext uri="{FF2B5EF4-FFF2-40B4-BE49-F238E27FC236}">
                <a16:creationId xmlns:a16="http://schemas.microsoft.com/office/drawing/2014/main" id="{57263B96-AB69-BA4C-AFD8-C216D111B5BA}"/>
              </a:ext>
            </a:extLst>
          </p:cNvPr>
          <p:cNvPicPr>
            <a:picLocks noChangeAspect="1"/>
          </p:cNvPicPr>
          <p:nvPr/>
        </p:nvPicPr>
        <p:blipFill>
          <a:blip r:embed="rId3"/>
          <a:srcRect l="7194" t="37539" r="7125" b="39747"/>
          <a:stretch>
            <a:fillRect/>
          </a:stretch>
        </p:blipFill>
        <p:spPr>
          <a:xfrm>
            <a:off x="2641723" y="3242120"/>
            <a:ext cx="7456687" cy="827244"/>
          </a:xfrm>
          <a:prstGeom prst="rect">
            <a:avLst/>
          </a:prstGeom>
          <a:ln w="12700">
            <a:miter lim="400000"/>
          </a:ln>
        </p:spPr>
      </p:pic>
      <p:sp>
        <p:nvSpPr>
          <p:cNvPr id="8" name="Alternate Process 7">
            <a:extLst>
              <a:ext uri="{FF2B5EF4-FFF2-40B4-BE49-F238E27FC236}">
                <a16:creationId xmlns:a16="http://schemas.microsoft.com/office/drawing/2014/main" id="{F883024D-25DB-4FA1-5DE1-D168591FCBA4}"/>
              </a:ext>
            </a:extLst>
          </p:cNvPr>
          <p:cNvSpPr/>
          <p:nvPr/>
        </p:nvSpPr>
        <p:spPr>
          <a:xfrm>
            <a:off x="1510749" y="5543202"/>
            <a:ext cx="9435547" cy="117639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Is the smaller rectangle a solid color or gradient?</a:t>
            </a:r>
          </a:p>
        </p:txBody>
      </p:sp>
    </p:spTree>
    <p:extLst>
      <p:ext uri="{BB962C8B-B14F-4D97-AF65-F5344CB8AC3E}">
        <p14:creationId xmlns:p14="http://schemas.microsoft.com/office/powerpoint/2010/main" val="2674149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39</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207819" y="1918277"/>
            <a:ext cx="11638910" cy="430472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r>
              <a:rPr lang="en-US" sz="3000" kern="0" cap="small" dirty="0">
                <a:solidFill>
                  <a:srgbClr val="FF4013"/>
                </a:solidFill>
                <a:latin typeface="Gill Sans"/>
                <a:cs typeface="Gill Sans"/>
              </a:rPr>
              <a:t>Simultaneous contrast </a:t>
            </a:r>
            <a:r>
              <a:rPr lang="en-US" sz="2800" kern="0" dirty="0">
                <a:latin typeface="Gill Sans"/>
                <a:cs typeface="Gill Sans"/>
              </a:rPr>
              <a:t>– using a gradient as a background can distort how we see the foreground </a:t>
            </a:r>
          </a:p>
          <a:p>
            <a:pPr marL="158750" indent="0" defTabSz="412750">
              <a:spcBef>
                <a:spcPts val="2600"/>
              </a:spcBef>
              <a:buNone/>
            </a:pPr>
            <a:r>
              <a:rPr lang="en-US" sz="2800" kern="0" dirty="0">
                <a:latin typeface="Gill Sans"/>
                <a:cs typeface="Gill Sans"/>
                <a:sym typeface="Wingdings" pitchFamily="2" charset="2"/>
              </a:rPr>
              <a:t>		 Avoid using gradients as backgrounds</a:t>
            </a:r>
            <a:r>
              <a:rPr lang="en-US" sz="2800" kern="0" dirty="0">
                <a:latin typeface="Gill Sans"/>
                <a:cs typeface="Gill Sans"/>
              </a:rPr>
              <a:t>  </a:t>
            </a:r>
          </a:p>
        </p:txBody>
      </p:sp>
      <p:pic>
        <p:nvPicPr>
          <p:cNvPr id="13" name="droppedImage.tiff" descr="droppedImage.tiff">
            <a:extLst>
              <a:ext uri="{FF2B5EF4-FFF2-40B4-BE49-F238E27FC236}">
                <a16:creationId xmlns:a16="http://schemas.microsoft.com/office/drawing/2014/main" id="{57263B96-AB69-BA4C-AFD8-C216D111B5BA}"/>
              </a:ext>
            </a:extLst>
          </p:cNvPr>
          <p:cNvPicPr>
            <a:picLocks noChangeAspect="1"/>
          </p:cNvPicPr>
          <p:nvPr/>
        </p:nvPicPr>
        <p:blipFill>
          <a:blip r:embed="rId3"/>
          <a:srcRect l="7194" t="37539" r="7125" b="39747"/>
          <a:stretch>
            <a:fillRect/>
          </a:stretch>
        </p:blipFill>
        <p:spPr>
          <a:xfrm>
            <a:off x="2707984" y="4336473"/>
            <a:ext cx="7456687" cy="827244"/>
          </a:xfrm>
          <a:prstGeom prst="rect">
            <a:avLst/>
          </a:prstGeom>
          <a:ln w="12700">
            <a:miter lim="400000"/>
          </a:ln>
        </p:spPr>
      </p:pic>
    </p:spTree>
    <p:extLst>
      <p:ext uri="{BB962C8B-B14F-4D97-AF65-F5344CB8AC3E}">
        <p14:creationId xmlns:p14="http://schemas.microsoft.com/office/powerpoint/2010/main" val="418838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Recall</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2: Effectiveness</a:t>
            </a:r>
          </a:p>
          <a:p>
            <a:pPr marL="0" indent="0">
              <a:buNone/>
            </a:pPr>
            <a:r>
              <a:rPr lang="en-US" sz="2800" i="1" dirty="0"/>
              <a:t>Most effective channels should be used for most important data  </a:t>
            </a:r>
          </a:p>
          <a:p>
            <a:pPr marL="0" indent="0">
              <a:buNone/>
            </a:pPr>
            <a:endParaRPr lang="en-US" sz="2800" i="1" dirty="0"/>
          </a:p>
          <a:p>
            <a:pPr marL="0" indent="0">
              <a:buNone/>
            </a:pPr>
            <a:r>
              <a:rPr lang="en-US" sz="2800" i="1" dirty="0"/>
              <a:t>Effectiveness = </a:t>
            </a:r>
            <a:r>
              <a:rPr lang="en-US" sz="2400" b="1" dirty="0">
                <a:latin typeface="Gill Sans"/>
              </a:rPr>
              <a:t> </a:t>
            </a:r>
            <a:r>
              <a:rPr lang="en-US" sz="2800" dirty="0"/>
              <a:t>Based on a compilation of research, how well a channel supports:</a:t>
            </a:r>
          </a:p>
          <a:p>
            <a:pPr lvl="1"/>
            <a:r>
              <a:rPr lang="en-US" sz="2600" dirty="0"/>
              <a:t>Accuracy</a:t>
            </a:r>
          </a:p>
          <a:p>
            <a:pPr lvl="1"/>
            <a:r>
              <a:rPr lang="en-US" sz="2600" dirty="0"/>
              <a:t>Discriminability</a:t>
            </a:r>
          </a:p>
          <a:p>
            <a:pPr lvl="1"/>
            <a:r>
              <a:rPr lang="en-US" sz="2600" dirty="0"/>
              <a:t>Separability </a:t>
            </a:r>
          </a:p>
          <a:p>
            <a:pPr lvl="1"/>
            <a:r>
              <a:rPr lang="en-US" sz="2600" dirty="0"/>
              <a:t>Visual </a:t>
            </a:r>
            <a:r>
              <a:rPr lang="en-US" sz="2600" dirty="0" err="1"/>
              <a:t>popout</a:t>
            </a:r>
            <a:endParaRPr lang="en-US" sz="2600" dirty="0"/>
          </a:p>
          <a:p>
            <a:pPr lvl="1"/>
            <a:r>
              <a:rPr lang="en-US" sz="2600" dirty="0"/>
              <a:t>Grouping</a:t>
            </a:r>
          </a:p>
          <a:p>
            <a:pPr marL="0" indent="0">
              <a:buNone/>
            </a:pPr>
            <a:endParaRPr lang="en-US" sz="2800" i="1" dirty="0"/>
          </a:p>
          <a:p>
            <a:pPr marL="0" indent="0">
              <a:buNone/>
            </a:pPr>
            <a:endParaRPr lang="en-US" sz="2800" dirty="0"/>
          </a:p>
        </p:txBody>
      </p:sp>
      <p:sp>
        <p:nvSpPr>
          <p:cNvPr id="4" name="Frame 3">
            <a:extLst>
              <a:ext uri="{FF2B5EF4-FFF2-40B4-BE49-F238E27FC236}">
                <a16:creationId xmlns:a16="http://schemas.microsoft.com/office/drawing/2014/main" id="{16291A57-5BCD-066E-5D0E-478F46D5AA14}"/>
              </a:ext>
            </a:extLst>
          </p:cNvPr>
          <p:cNvSpPr/>
          <p:nvPr/>
        </p:nvSpPr>
        <p:spPr>
          <a:xfrm>
            <a:off x="3723861" y="2769705"/>
            <a:ext cx="7195930" cy="3162035"/>
          </a:xfrm>
          <a:prstGeom prst="frame">
            <a:avLst>
              <a:gd name="adj1" fmla="val 3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5A06064B-CE30-DC26-2F01-1515E5D1AD50}"/>
              </a:ext>
            </a:extLst>
          </p:cNvPr>
          <p:cNvSpPr/>
          <p:nvPr/>
        </p:nvSpPr>
        <p:spPr>
          <a:xfrm>
            <a:off x="7526868" y="4915405"/>
            <a:ext cx="327525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Perception</a:t>
            </a:r>
          </a:p>
        </p:txBody>
      </p:sp>
    </p:spTree>
    <p:extLst>
      <p:ext uri="{BB962C8B-B14F-4D97-AF65-F5344CB8AC3E}">
        <p14:creationId xmlns:p14="http://schemas.microsoft.com/office/powerpoint/2010/main" val="340261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40</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grpSp>
        <p:nvGrpSpPr>
          <p:cNvPr id="6" name="Group">
            <a:extLst>
              <a:ext uri="{FF2B5EF4-FFF2-40B4-BE49-F238E27FC236}">
                <a16:creationId xmlns:a16="http://schemas.microsoft.com/office/drawing/2014/main" id="{D5E157DC-6812-1441-BBA8-EFE34C8A8D8B}"/>
              </a:ext>
            </a:extLst>
          </p:cNvPr>
          <p:cNvGrpSpPr/>
          <p:nvPr/>
        </p:nvGrpSpPr>
        <p:grpSpPr>
          <a:xfrm>
            <a:off x="2784763" y="2004776"/>
            <a:ext cx="6622474" cy="3434990"/>
            <a:chOff x="0" y="0"/>
            <a:chExt cx="20840700" cy="10413999"/>
          </a:xfrm>
        </p:grpSpPr>
        <p:grpSp>
          <p:nvGrpSpPr>
            <p:cNvPr id="8" name="Group">
              <a:extLst>
                <a:ext uri="{FF2B5EF4-FFF2-40B4-BE49-F238E27FC236}">
                  <a16:creationId xmlns:a16="http://schemas.microsoft.com/office/drawing/2014/main" id="{346B2D2E-2526-FF4A-8A6A-DC95AF3251E6}"/>
                </a:ext>
              </a:extLst>
            </p:cNvPr>
            <p:cNvGrpSpPr/>
            <p:nvPr/>
          </p:nvGrpSpPr>
          <p:grpSpPr>
            <a:xfrm>
              <a:off x="0" y="0"/>
              <a:ext cx="20840700" cy="10414000"/>
              <a:chOff x="0" y="0"/>
              <a:chExt cx="20840700" cy="10413999"/>
            </a:xfrm>
          </p:grpSpPr>
          <p:sp>
            <p:nvSpPr>
              <p:cNvPr id="14" name="Rectangle">
                <a:extLst>
                  <a:ext uri="{FF2B5EF4-FFF2-40B4-BE49-F238E27FC236}">
                    <a16:creationId xmlns:a16="http://schemas.microsoft.com/office/drawing/2014/main" id="{EA7818CC-5A2C-F94E-992E-4B30B46789AB}"/>
                  </a:ext>
                </a:extLst>
              </p:cNvPr>
              <p:cNvSpPr/>
              <p:nvPr/>
            </p:nvSpPr>
            <p:spPr>
              <a:xfrm>
                <a:off x="0" y="0"/>
                <a:ext cx="10420350" cy="10414000"/>
              </a:xfrm>
              <a:prstGeom prst="rect">
                <a:avLst/>
              </a:prstGeom>
              <a:solidFill>
                <a:srgbClr val="C6C4C6"/>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5" name="Rectangle">
                <a:extLst>
                  <a:ext uri="{FF2B5EF4-FFF2-40B4-BE49-F238E27FC236}">
                    <a16:creationId xmlns:a16="http://schemas.microsoft.com/office/drawing/2014/main" id="{023CAF2E-5719-DA4D-B577-8CA3323907F0}"/>
                  </a:ext>
                </a:extLst>
              </p:cNvPr>
              <p:cNvSpPr/>
              <p:nvPr/>
            </p:nvSpPr>
            <p:spPr>
              <a:xfrm>
                <a:off x="10420350" y="0"/>
                <a:ext cx="10420350" cy="10414000"/>
              </a:xfrm>
              <a:prstGeom prst="rect">
                <a:avLst/>
              </a:prstGeom>
              <a:solidFill>
                <a:srgbClr val="636163"/>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9" name="Group">
              <a:extLst>
                <a:ext uri="{FF2B5EF4-FFF2-40B4-BE49-F238E27FC236}">
                  <a16:creationId xmlns:a16="http://schemas.microsoft.com/office/drawing/2014/main" id="{70BFDD36-722C-BA43-9343-3F8E74FEDC1C}"/>
                </a:ext>
              </a:extLst>
            </p:cNvPr>
            <p:cNvGrpSpPr/>
            <p:nvPr/>
          </p:nvGrpSpPr>
          <p:grpSpPr>
            <a:xfrm>
              <a:off x="3144450" y="2503741"/>
              <a:ext cx="14541502" cy="5410201"/>
              <a:chOff x="0" y="0"/>
              <a:chExt cx="14541501" cy="5410200"/>
            </a:xfrm>
          </p:grpSpPr>
          <p:sp>
            <p:nvSpPr>
              <p:cNvPr id="11" name="Rectangle">
                <a:extLst>
                  <a:ext uri="{FF2B5EF4-FFF2-40B4-BE49-F238E27FC236}">
                    <a16:creationId xmlns:a16="http://schemas.microsoft.com/office/drawing/2014/main" id="{06459065-70DB-0046-BC59-BC64003DF08B}"/>
                  </a:ext>
                </a:extLst>
              </p:cNvPr>
              <p:cNvSpPr/>
              <p:nvPr/>
            </p:nvSpPr>
            <p:spPr>
              <a:xfrm>
                <a:off x="0" y="0"/>
                <a:ext cx="4122357" cy="5410200"/>
              </a:xfrm>
              <a:prstGeom prst="rect">
                <a:avLst/>
              </a:prstGeom>
              <a:solidFill>
                <a:srgbClr val="A5A1A1"/>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2" name="Rectangle">
                <a:extLst>
                  <a:ext uri="{FF2B5EF4-FFF2-40B4-BE49-F238E27FC236}">
                    <a16:creationId xmlns:a16="http://schemas.microsoft.com/office/drawing/2014/main" id="{EC48C4BF-FDBD-BD46-9393-BAB724A54919}"/>
                  </a:ext>
                </a:extLst>
              </p:cNvPr>
              <p:cNvSpPr/>
              <p:nvPr/>
            </p:nvSpPr>
            <p:spPr>
              <a:xfrm>
                <a:off x="10419144" y="0"/>
                <a:ext cx="4122358" cy="5410200"/>
              </a:xfrm>
              <a:prstGeom prst="rect">
                <a:avLst/>
              </a:prstGeom>
              <a:solidFill>
                <a:srgbClr val="A5A1A1"/>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
        <p:nvSpPr>
          <p:cNvPr id="13" name="Alternate Process 12">
            <a:extLst>
              <a:ext uri="{FF2B5EF4-FFF2-40B4-BE49-F238E27FC236}">
                <a16:creationId xmlns:a16="http://schemas.microsoft.com/office/drawing/2014/main" id="{A20C6C4A-E437-AA62-12A5-06E22626E840}"/>
              </a:ext>
            </a:extLst>
          </p:cNvPr>
          <p:cNvSpPr/>
          <p:nvPr/>
        </p:nvSpPr>
        <p:spPr>
          <a:xfrm>
            <a:off x="940433" y="5519748"/>
            <a:ext cx="10311133" cy="117639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Are the smaller rectangles the same color or different colors?</a:t>
            </a:r>
          </a:p>
        </p:txBody>
      </p:sp>
    </p:spTree>
    <p:extLst>
      <p:ext uri="{BB962C8B-B14F-4D97-AF65-F5344CB8AC3E}">
        <p14:creationId xmlns:p14="http://schemas.microsoft.com/office/powerpoint/2010/main" val="3169962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41</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207819" y="1918277"/>
            <a:ext cx="11638910" cy="430472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r>
              <a:rPr lang="en-US" sz="3000" kern="0" cap="small" dirty="0">
                <a:solidFill>
                  <a:srgbClr val="FF4013"/>
                </a:solidFill>
                <a:latin typeface="Gill Sans"/>
                <a:cs typeface="Gill Sans"/>
              </a:rPr>
              <a:t>Simultaneous contrast </a:t>
            </a:r>
            <a:r>
              <a:rPr lang="en-US" sz="2800" kern="0" dirty="0">
                <a:latin typeface="Gill Sans"/>
                <a:cs typeface="Gill Sans"/>
              </a:rPr>
              <a:t>– solid backgrounds can distort how we see foreground shapes</a:t>
            </a:r>
          </a:p>
          <a:p>
            <a:pPr marL="158750" indent="0" defTabSz="412750">
              <a:spcBef>
                <a:spcPts val="2600"/>
              </a:spcBef>
              <a:buNone/>
            </a:pPr>
            <a:endParaRPr lang="en-US" sz="2800" kern="0" dirty="0">
              <a:latin typeface="Gill Sans"/>
              <a:cs typeface="Gill Sans"/>
            </a:endParaRPr>
          </a:p>
        </p:txBody>
      </p:sp>
      <p:sp>
        <p:nvSpPr>
          <p:cNvPr id="18" name="Rectangle">
            <a:extLst>
              <a:ext uri="{FF2B5EF4-FFF2-40B4-BE49-F238E27FC236}">
                <a16:creationId xmlns:a16="http://schemas.microsoft.com/office/drawing/2014/main" id="{CD89D1A2-D5BB-5147-8FBE-F38E7D13B425}"/>
              </a:ext>
            </a:extLst>
          </p:cNvPr>
          <p:cNvSpPr/>
          <p:nvPr/>
        </p:nvSpPr>
        <p:spPr>
          <a:xfrm>
            <a:off x="3783964" y="3811280"/>
            <a:ext cx="1309947" cy="1784520"/>
          </a:xfrm>
          <a:prstGeom prst="rect">
            <a:avLst/>
          </a:prstGeom>
          <a:solidFill>
            <a:srgbClr val="A5A1A1"/>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675DB71C-1311-7547-ACB2-9F4DF72681B7}"/>
              </a:ext>
            </a:extLst>
          </p:cNvPr>
          <p:cNvSpPr/>
          <p:nvPr/>
        </p:nvSpPr>
        <p:spPr>
          <a:xfrm>
            <a:off x="7094817" y="3811280"/>
            <a:ext cx="1309947" cy="1784520"/>
          </a:xfrm>
          <a:prstGeom prst="rect">
            <a:avLst/>
          </a:prstGeom>
          <a:solidFill>
            <a:srgbClr val="A5A1A1"/>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Tree>
    <p:extLst>
      <p:ext uri="{BB962C8B-B14F-4D97-AF65-F5344CB8AC3E}">
        <p14:creationId xmlns:p14="http://schemas.microsoft.com/office/powerpoint/2010/main" val="3053656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42</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207819" y="1918277"/>
            <a:ext cx="11638910" cy="430472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r>
              <a:rPr lang="en-US" sz="3000" kern="0" cap="small" dirty="0">
                <a:solidFill>
                  <a:srgbClr val="FF4013"/>
                </a:solidFill>
                <a:latin typeface="Gill Sans"/>
                <a:cs typeface="Gill Sans"/>
              </a:rPr>
              <a:t>Simultaneous contrast </a:t>
            </a:r>
            <a:r>
              <a:rPr lang="en-US" sz="2800" kern="0" dirty="0">
                <a:latin typeface="Gill Sans"/>
                <a:cs typeface="Gill Sans"/>
              </a:rPr>
              <a:t>– solid backgrounds can distort how we see foreground shapes</a:t>
            </a:r>
          </a:p>
          <a:p>
            <a:pPr marL="158750" indent="0" defTabSz="412750">
              <a:spcBef>
                <a:spcPts val="2600"/>
              </a:spcBef>
              <a:buNone/>
            </a:pPr>
            <a:endParaRPr lang="en-US" sz="2800" kern="0" dirty="0">
              <a:latin typeface="Gill Sans"/>
              <a:cs typeface="Gill Sans"/>
            </a:endParaRPr>
          </a:p>
        </p:txBody>
      </p:sp>
      <p:grpSp>
        <p:nvGrpSpPr>
          <p:cNvPr id="6" name="Group">
            <a:extLst>
              <a:ext uri="{FF2B5EF4-FFF2-40B4-BE49-F238E27FC236}">
                <a16:creationId xmlns:a16="http://schemas.microsoft.com/office/drawing/2014/main" id="{D5E157DC-6812-1441-BBA8-EFE34C8A8D8B}"/>
              </a:ext>
            </a:extLst>
          </p:cNvPr>
          <p:cNvGrpSpPr/>
          <p:nvPr/>
        </p:nvGrpSpPr>
        <p:grpSpPr>
          <a:xfrm>
            <a:off x="2784763" y="2985437"/>
            <a:ext cx="6622474" cy="3434990"/>
            <a:chOff x="0" y="0"/>
            <a:chExt cx="20840700" cy="10414000"/>
          </a:xfrm>
        </p:grpSpPr>
        <p:grpSp>
          <p:nvGrpSpPr>
            <p:cNvPr id="8" name="Group">
              <a:extLst>
                <a:ext uri="{FF2B5EF4-FFF2-40B4-BE49-F238E27FC236}">
                  <a16:creationId xmlns:a16="http://schemas.microsoft.com/office/drawing/2014/main" id="{346B2D2E-2526-FF4A-8A6A-DC95AF3251E6}"/>
                </a:ext>
              </a:extLst>
            </p:cNvPr>
            <p:cNvGrpSpPr/>
            <p:nvPr/>
          </p:nvGrpSpPr>
          <p:grpSpPr>
            <a:xfrm>
              <a:off x="0" y="0"/>
              <a:ext cx="20840700" cy="10414000"/>
              <a:chOff x="0" y="0"/>
              <a:chExt cx="20840700" cy="10413999"/>
            </a:xfrm>
          </p:grpSpPr>
          <p:sp>
            <p:nvSpPr>
              <p:cNvPr id="14" name="Rectangle">
                <a:extLst>
                  <a:ext uri="{FF2B5EF4-FFF2-40B4-BE49-F238E27FC236}">
                    <a16:creationId xmlns:a16="http://schemas.microsoft.com/office/drawing/2014/main" id="{EA7818CC-5A2C-F94E-992E-4B30B46789AB}"/>
                  </a:ext>
                </a:extLst>
              </p:cNvPr>
              <p:cNvSpPr/>
              <p:nvPr/>
            </p:nvSpPr>
            <p:spPr>
              <a:xfrm>
                <a:off x="0" y="0"/>
                <a:ext cx="10420350" cy="10414000"/>
              </a:xfrm>
              <a:prstGeom prst="rect">
                <a:avLst/>
              </a:prstGeom>
              <a:solidFill>
                <a:srgbClr val="C6C4C6"/>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5" name="Rectangle">
                <a:extLst>
                  <a:ext uri="{FF2B5EF4-FFF2-40B4-BE49-F238E27FC236}">
                    <a16:creationId xmlns:a16="http://schemas.microsoft.com/office/drawing/2014/main" id="{023CAF2E-5719-DA4D-B577-8CA3323907F0}"/>
                  </a:ext>
                </a:extLst>
              </p:cNvPr>
              <p:cNvSpPr/>
              <p:nvPr/>
            </p:nvSpPr>
            <p:spPr>
              <a:xfrm>
                <a:off x="10420350" y="0"/>
                <a:ext cx="10420350" cy="10414000"/>
              </a:xfrm>
              <a:prstGeom prst="rect">
                <a:avLst/>
              </a:prstGeom>
              <a:solidFill>
                <a:srgbClr val="636163"/>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9" name="Group">
              <a:extLst>
                <a:ext uri="{FF2B5EF4-FFF2-40B4-BE49-F238E27FC236}">
                  <a16:creationId xmlns:a16="http://schemas.microsoft.com/office/drawing/2014/main" id="{70BFDD36-722C-BA43-9343-3F8E74FEDC1C}"/>
                </a:ext>
              </a:extLst>
            </p:cNvPr>
            <p:cNvGrpSpPr/>
            <p:nvPr/>
          </p:nvGrpSpPr>
          <p:grpSpPr>
            <a:xfrm>
              <a:off x="6309500" y="2501897"/>
              <a:ext cx="8244716" cy="5410201"/>
              <a:chOff x="3165050" y="-1844"/>
              <a:chExt cx="8244715" cy="5410200"/>
            </a:xfrm>
          </p:grpSpPr>
          <p:sp>
            <p:nvSpPr>
              <p:cNvPr id="11" name="Rectangle">
                <a:extLst>
                  <a:ext uri="{FF2B5EF4-FFF2-40B4-BE49-F238E27FC236}">
                    <a16:creationId xmlns:a16="http://schemas.microsoft.com/office/drawing/2014/main" id="{06459065-70DB-0046-BC59-BC64003DF08B}"/>
                  </a:ext>
                </a:extLst>
              </p:cNvPr>
              <p:cNvSpPr/>
              <p:nvPr/>
            </p:nvSpPr>
            <p:spPr>
              <a:xfrm>
                <a:off x="3165050" y="-1844"/>
                <a:ext cx="4122357" cy="5410200"/>
              </a:xfrm>
              <a:prstGeom prst="rect">
                <a:avLst/>
              </a:prstGeom>
              <a:solidFill>
                <a:srgbClr val="A5A1A1"/>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2" name="Rectangle">
                <a:extLst>
                  <a:ext uri="{FF2B5EF4-FFF2-40B4-BE49-F238E27FC236}">
                    <a16:creationId xmlns:a16="http://schemas.microsoft.com/office/drawing/2014/main" id="{EC48C4BF-FDBD-BD46-9393-BAB724A54919}"/>
                  </a:ext>
                </a:extLst>
              </p:cNvPr>
              <p:cNvSpPr/>
              <p:nvPr/>
            </p:nvSpPr>
            <p:spPr>
              <a:xfrm>
                <a:off x="7287406" y="-1844"/>
                <a:ext cx="4122359" cy="5410200"/>
              </a:xfrm>
              <a:prstGeom prst="rect">
                <a:avLst/>
              </a:prstGeom>
              <a:solidFill>
                <a:srgbClr val="A5A1A1"/>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Tree>
    <p:extLst>
      <p:ext uri="{BB962C8B-B14F-4D97-AF65-F5344CB8AC3E}">
        <p14:creationId xmlns:p14="http://schemas.microsoft.com/office/powerpoint/2010/main" val="3635154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43</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grpSp>
        <p:nvGrpSpPr>
          <p:cNvPr id="13" name="Group">
            <a:extLst>
              <a:ext uri="{FF2B5EF4-FFF2-40B4-BE49-F238E27FC236}">
                <a16:creationId xmlns:a16="http://schemas.microsoft.com/office/drawing/2014/main" id="{CFA73DB6-01BE-2E41-8DDB-DAE2A8B1E761}"/>
              </a:ext>
            </a:extLst>
          </p:cNvPr>
          <p:cNvGrpSpPr/>
          <p:nvPr/>
        </p:nvGrpSpPr>
        <p:grpSpPr>
          <a:xfrm>
            <a:off x="2841336" y="1948716"/>
            <a:ext cx="6509328" cy="3438041"/>
            <a:chOff x="0" y="0"/>
            <a:chExt cx="20840700" cy="10413999"/>
          </a:xfrm>
        </p:grpSpPr>
        <p:grpSp>
          <p:nvGrpSpPr>
            <p:cNvPr id="16" name="Group">
              <a:extLst>
                <a:ext uri="{FF2B5EF4-FFF2-40B4-BE49-F238E27FC236}">
                  <a16:creationId xmlns:a16="http://schemas.microsoft.com/office/drawing/2014/main" id="{2FBAB710-AB42-E54E-8885-98F4D18A7BC8}"/>
                </a:ext>
              </a:extLst>
            </p:cNvPr>
            <p:cNvGrpSpPr/>
            <p:nvPr/>
          </p:nvGrpSpPr>
          <p:grpSpPr>
            <a:xfrm>
              <a:off x="0" y="0"/>
              <a:ext cx="20840700" cy="10414000"/>
              <a:chOff x="0" y="0"/>
              <a:chExt cx="20840700" cy="10413999"/>
            </a:xfrm>
          </p:grpSpPr>
          <p:sp>
            <p:nvSpPr>
              <p:cNvPr id="20" name="Rectangle">
                <a:extLst>
                  <a:ext uri="{FF2B5EF4-FFF2-40B4-BE49-F238E27FC236}">
                    <a16:creationId xmlns:a16="http://schemas.microsoft.com/office/drawing/2014/main" id="{5C6CEB85-CB91-404B-A41F-BDB44C3FE8E1}"/>
                  </a:ext>
                </a:extLst>
              </p:cNvPr>
              <p:cNvSpPr/>
              <p:nvPr/>
            </p:nvSpPr>
            <p:spPr>
              <a:xfrm>
                <a:off x="0" y="0"/>
                <a:ext cx="10420350" cy="10414000"/>
              </a:xfrm>
              <a:prstGeom prst="rect">
                <a:avLst/>
              </a:prstGeom>
              <a:solidFill>
                <a:srgbClr val="F4F000"/>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21" name="Rectangle">
                <a:extLst>
                  <a:ext uri="{FF2B5EF4-FFF2-40B4-BE49-F238E27FC236}">
                    <a16:creationId xmlns:a16="http://schemas.microsoft.com/office/drawing/2014/main" id="{D2E65BE4-4A8D-2B44-A454-568E3B643D8E}"/>
                  </a:ext>
                </a:extLst>
              </p:cNvPr>
              <p:cNvSpPr/>
              <p:nvPr/>
            </p:nvSpPr>
            <p:spPr>
              <a:xfrm>
                <a:off x="10420350" y="0"/>
                <a:ext cx="10420350" cy="10414000"/>
              </a:xfrm>
              <a:prstGeom prst="rect">
                <a:avLst/>
              </a:prstGeom>
              <a:solidFill>
                <a:srgbClr val="354FA9"/>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17" name="Group">
              <a:extLst>
                <a:ext uri="{FF2B5EF4-FFF2-40B4-BE49-F238E27FC236}">
                  <a16:creationId xmlns:a16="http://schemas.microsoft.com/office/drawing/2014/main" id="{02BF671A-ED6E-584F-9CAC-811927125272}"/>
                </a:ext>
              </a:extLst>
            </p:cNvPr>
            <p:cNvGrpSpPr/>
            <p:nvPr/>
          </p:nvGrpSpPr>
          <p:grpSpPr>
            <a:xfrm>
              <a:off x="3144450" y="2503741"/>
              <a:ext cx="14541502" cy="5410201"/>
              <a:chOff x="0" y="0"/>
              <a:chExt cx="14541501" cy="5410200"/>
            </a:xfrm>
          </p:grpSpPr>
          <p:sp>
            <p:nvSpPr>
              <p:cNvPr id="18" name="Rectangle">
                <a:extLst>
                  <a:ext uri="{FF2B5EF4-FFF2-40B4-BE49-F238E27FC236}">
                    <a16:creationId xmlns:a16="http://schemas.microsoft.com/office/drawing/2014/main" id="{30C9DF98-7035-034C-94B5-8AF1A05C7F40}"/>
                  </a:ext>
                </a:extLst>
              </p:cNvPr>
              <p:cNvSpPr/>
              <p:nvPr/>
            </p:nvSpPr>
            <p:spPr>
              <a:xfrm>
                <a:off x="0" y="0"/>
                <a:ext cx="4122357" cy="5410200"/>
              </a:xfrm>
              <a:prstGeom prst="rect">
                <a:avLst/>
              </a:prstGeom>
              <a:solidFill>
                <a:srgbClr val="42BB38"/>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D64D77C1-3A02-0E4B-9B4B-CE229069673E}"/>
                  </a:ext>
                </a:extLst>
              </p:cNvPr>
              <p:cNvSpPr/>
              <p:nvPr/>
            </p:nvSpPr>
            <p:spPr>
              <a:xfrm>
                <a:off x="10419144" y="0"/>
                <a:ext cx="4122358" cy="5410200"/>
              </a:xfrm>
              <a:prstGeom prst="rect">
                <a:avLst/>
              </a:prstGeom>
              <a:solidFill>
                <a:srgbClr val="42BB38"/>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
        <p:nvSpPr>
          <p:cNvPr id="12" name="Alternate Process 11">
            <a:extLst>
              <a:ext uri="{FF2B5EF4-FFF2-40B4-BE49-F238E27FC236}">
                <a16:creationId xmlns:a16="http://schemas.microsoft.com/office/drawing/2014/main" id="{0F0A3695-5625-A61E-F8F5-7936B164FDBC}"/>
              </a:ext>
            </a:extLst>
          </p:cNvPr>
          <p:cNvSpPr/>
          <p:nvPr/>
        </p:nvSpPr>
        <p:spPr>
          <a:xfrm>
            <a:off x="940433" y="5519748"/>
            <a:ext cx="10311133" cy="117639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Are the smaller rectangles the same color or different colors?</a:t>
            </a:r>
          </a:p>
        </p:txBody>
      </p:sp>
      <p:sp>
        <p:nvSpPr>
          <p:cNvPr id="2" name="Rectangle 1">
            <a:extLst>
              <a:ext uri="{FF2B5EF4-FFF2-40B4-BE49-F238E27FC236}">
                <a16:creationId xmlns:a16="http://schemas.microsoft.com/office/drawing/2014/main" id="{0420FDDE-BF04-D813-9337-1C57890D6C59}"/>
              </a:ext>
            </a:extLst>
          </p:cNvPr>
          <p:cNvSpPr/>
          <p:nvPr/>
        </p:nvSpPr>
        <p:spPr>
          <a:xfrm>
            <a:off x="3823465" y="2771822"/>
            <a:ext cx="1287566" cy="1786105"/>
          </a:xfrm>
          <a:prstGeom prst="rect">
            <a:avLst/>
          </a:prstGeom>
          <a:solidFill>
            <a:srgbClr val="009C5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0A042C4F-2554-FBFD-4B7E-2B8B9D7439A9}"/>
              </a:ext>
            </a:extLst>
          </p:cNvPr>
          <p:cNvSpPr/>
          <p:nvPr/>
        </p:nvSpPr>
        <p:spPr>
          <a:xfrm>
            <a:off x="7077752" y="2775292"/>
            <a:ext cx="1287566" cy="1786105"/>
          </a:xfrm>
          <a:prstGeom prst="rect">
            <a:avLst/>
          </a:prstGeom>
          <a:solidFill>
            <a:srgbClr val="00905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838441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44</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2" name="Alternate Process 11">
            <a:extLst>
              <a:ext uri="{FF2B5EF4-FFF2-40B4-BE49-F238E27FC236}">
                <a16:creationId xmlns:a16="http://schemas.microsoft.com/office/drawing/2014/main" id="{0F0A3695-5625-A61E-F8F5-7936B164FDBC}"/>
              </a:ext>
            </a:extLst>
          </p:cNvPr>
          <p:cNvSpPr/>
          <p:nvPr/>
        </p:nvSpPr>
        <p:spPr>
          <a:xfrm>
            <a:off x="940433" y="5519748"/>
            <a:ext cx="10311133" cy="117639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Different!  </a:t>
            </a:r>
          </a:p>
        </p:txBody>
      </p:sp>
      <p:sp>
        <p:nvSpPr>
          <p:cNvPr id="2" name="Rectangle 1">
            <a:extLst>
              <a:ext uri="{FF2B5EF4-FFF2-40B4-BE49-F238E27FC236}">
                <a16:creationId xmlns:a16="http://schemas.microsoft.com/office/drawing/2014/main" id="{0420FDDE-BF04-D813-9337-1C57890D6C59}"/>
              </a:ext>
            </a:extLst>
          </p:cNvPr>
          <p:cNvSpPr/>
          <p:nvPr/>
        </p:nvSpPr>
        <p:spPr>
          <a:xfrm>
            <a:off x="3823465" y="2771822"/>
            <a:ext cx="1287566" cy="1786105"/>
          </a:xfrm>
          <a:prstGeom prst="rect">
            <a:avLst/>
          </a:prstGeom>
          <a:solidFill>
            <a:srgbClr val="009C5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0A042C4F-2554-FBFD-4B7E-2B8B9D7439A9}"/>
              </a:ext>
            </a:extLst>
          </p:cNvPr>
          <p:cNvSpPr/>
          <p:nvPr/>
        </p:nvSpPr>
        <p:spPr>
          <a:xfrm>
            <a:off x="7077752" y="2775292"/>
            <a:ext cx="1287566" cy="1786105"/>
          </a:xfrm>
          <a:prstGeom prst="rect">
            <a:avLst/>
          </a:prstGeom>
          <a:solidFill>
            <a:srgbClr val="00905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5" name="Alternate Process 14">
            <a:extLst>
              <a:ext uri="{FF2B5EF4-FFF2-40B4-BE49-F238E27FC236}">
                <a16:creationId xmlns:a16="http://schemas.microsoft.com/office/drawing/2014/main" id="{058AA63D-B9C0-B3CA-4615-E62ECEE46E9E}"/>
              </a:ext>
            </a:extLst>
          </p:cNvPr>
          <p:cNvSpPr/>
          <p:nvPr/>
        </p:nvSpPr>
        <p:spPr>
          <a:xfrm>
            <a:off x="3536047" y="4689069"/>
            <a:ext cx="1862402" cy="699536"/>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#009C59  </a:t>
            </a:r>
          </a:p>
        </p:txBody>
      </p:sp>
      <p:sp>
        <p:nvSpPr>
          <p:cNvPr id="22" name="Alternate Process 21">
            <a:extLst>
              <a:ext uri="{FF2B5EF4-FFF2-40B4-BE49-F238E27FC236}">
                <a16:creationId xmlns:a16="http://schemas.microsoft.com/office/drawing/2014/main" id="{07481990-B043-9264-4CC1-AB564078FA83}"/>
              </a:ext>
            </a:extLst>
          </p:cNvPr>
          <p:cNvSpPr/>
          <p:nvPr/>
        </p:nvSpPr>
        <p:spPr>
          <a:xfrm>
            <a:off x="6793553" y="4689069"/>
            <a:ext cx="1862402" cy="699536"/>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#009051</a:t>
            </a:r>
          </a:p>
        </p:txBody>
      </p:sp>
    </p:spTree>
    <p:extLst>
      <p:ext uri="{BB962C8B-B14F-4D97-AF65-F5344CB8AC3E}">
        <p14:creationId xmlns:p14="http://schemas.microsoft.com/office/powerpoint/2010/main" val="2059819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45</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grpSp>
        <p:nvGrpSpPr>
          <p:cNvPr id="13" name="Group">
            <a:extLst>
              <a:ext uri="{FF2B5EF4-FFF2-40B4-BE49-F238E27FC236}">
                <a16:creationId xmlns:a16="http://schemas.microsoft.com/office/drawing/2014/main" id="{CFA73DB6-01BE-2E41-8DDB-DAE2A8B1E761}"/>
              </a:ext>
            </a:extLst>
          </p:cNvPr>
          <p:cNvGrpSpPr/>
          <p:nvPr/>
        </p:nvGrpSpPr>
        <p:grpSpPr>
          <a:xfrm>
            <a:off x="2841336" y="1948716"/>
            <a:ext cx="6509328" cy="3438041"/>
            <a:chOff x="0" y="0"/>
            <a:chExt cx="20840700" cy="10413999"/>
          </a:xfrm>
        </p:grpSpPr>
        <p:grpSp>
          <p:nvGrpSpPr>
            <p:cNvPr id="16" name="Group">
              <a:extLst>
                <a:ext uri="{FF2B5EF4-FFF2-40B4-BE49-F238E27FC236}">
                  <a16:creationId xmlns:a16="http://schemas.microsoft.com/office/drawing/2014/main" id="{2FBAB710-AB42-E54E-8885-98F4D18A7BC8}"/>
                </a:ext>
              </a:extLst>
            </p:cNvPr>
            <p:cNvGrpSpPr/>
            <p:nvPr/>
          </p:nvGrpSpPr>
          <p:grpSpPr>
            <a:xfrm>
              <a:off x="0" y="0"/>
              <a:ext cx="20840700" cy="10414000"/>
              <a:chOff x="0" y="0"/>
              <a:chExt cx="20840700" cy="10413999"/>
            </a:xfrm>
          </p:grpSpPr>
          <p:sp>
            <p:nvSpPr>
              <p:cNvPr id="20" name="Rectangle">
                <a:extLst>
                  <a:ext uri="{FF2B5EF4-FFF2-40B4-BE49-F238E27FC236}">
                    <a16:creationId xmlns:a16="http://schemas.microsoft.com/office/drawing/2014/main" id="{5C6CEB85-CB91-404B-A41F-BDB44C3FE8E1}"/>
                  </a:ext>
                </a:extLst>
              </p:cNvPr>
              <p:cNvSpPr/>
              <p:nvPr/>
            </p:nvSpPr>
            <p:spPr>
              <a:xfrm>
                <a:off x="0" y="0"/>
                <a:ext cx="10420350" cy="10414000"/>
              </a:xfrm>
              <a:prstGeom prst="rect">
                <a:avLst/>
              </a:prstGeom>
              <a:solidFill>
                <a:srgbClr val="F4F000"/>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21" name="Rectangle">
                <a:extLst>
                  <a:ext uri="{FF2B5EF4-FFF2-40B4-BE49-F238E27FC236}">
                    <a16:creationId xmlns:a16="http://schemas.microsoft.com/office/drawing/2014/main" id="{D2E65BE4-4A8D-2B44-A454-568E3B643D8E}"/>
                  </a:ext>
                </a:extLst>
              </p:cNvPr>
              <p:cNvSpPr/>
              <p:nvPr/>
            </p:nvSpPr>
            <p:spPr>
              <a:xfrm>
                <a:off x="10420350" y="0"/>
                <a:ext cx="10420350" cy="10414000"/>
              </a:xfrm>
              <a:prstGeom prst="rect">
                <a:avLst/>
              </a:prstGeom>
              <a:solidFill>
                <a:srgbClr val="354FA9"/>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17" name="Group">
              <a:extLst>
                <a:ext uri="{FF2B5EF4-FFF2-40B4-BE49-F238E27FC236}">
                  <a16:creationId xmlns:a16="http://schemas.microsoft.com/office/drawing/2014/main" id="{02BF671A-ED6E-584F-9CAC-811927125272}"/>
                </a:ext>
              </a:extLst>
            </p:cNvPr>
            <p:cNvGrpSpPr/>
            <p:nvPr/>
          </p:nvGrpSpPr>
          <p:grpSpPr>
            <a:xfrm>
              <a:off x="3144450" y="2503741"/>
              <a:ext cx="14541502" cy="5410201"/>
              <a:chOff x="0" y="0"/>
              <a:chExt cx="14541501" cy="5410200"/>
            </a:xfrm>
          </p:grpSpPr>
          <p:sp>
            <p:nvSpPr>
              <p:cNvPr id="18" name="Rectangle">
                <a:extLst>
                  <a:ext uri="{FF2B5EF4-FFF2-40B4-BE49-F238E27FC236}">
                    <a16:creationId xmlns:a16="http://schemas.microsoft.com/office/drawing/2014/main" id="{30C9DF98-7035-034C-94B5-8AF1A05C7F40}"/>
                  </a:ext>
                </a:extLst>
              </p:cNvPr>
              <p:cNvSpPr/>
              <p:nvPr/>
            </p:nvSpPr>
            <p:spPr>
              <a:xfrm>
                <a:off x="0" y="0"/>
                <a:ext cx="4122357" cy="5410200"/>
              </a:xfrm>
              <a:prstGeom prst="rect">
                <a:avLst/>
              </a:prstGeom>
              <a:solidFill>
                <a:srgbClr val="42BB38"/>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D64D77C1-3A02-0E4B-9B4B-CE229069673E}"/>
                  </a:ext>
                </a:extLst>
              </p:cNvPr>
              <p:cNvSpPr/>
              <p:nvPr/>
            </p:nvSpPr>
            <p:spPr>
              <a:xfrm>
                <a:off x="10419144" y="0"/>
                <a:ext cx="4122358" cy="5410200"/>
              </a:xfrm>
              <a:prstGeom prst="rect">
                <a:avLst/>
              </a:prstGeom>
              <a:solidFill>
                <a:srgbClr val="42BB38"/>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
        <p:nvSpPr>
          <p:cNvPr id="12" name="Alternate Process 11">
            <a:extLst>
              <a:ext uri="{FF2B5EF4-FFF2-40B4-BE49-F238E27FC236}">
                <a16:creationId xmlns:a16="http://schemas.microsoft.com/office/drawing/2014/main" id="{0F0A3695-5625-A61E-F8F5-7936B164FDBC}"/>
              </a:ext>
            </a:extLst>
          </p:cNvPr>
          <p:cNvSpPr/>
          <p:nvPr/>
        </p:nvSpPr>
        <p:spPr>
          <a:xfrm>
            <a:off x="940433" y="5519748"/>
            <a:ext cx="10311133" cy="117639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Are the smaller rectangles the same color or different colors?</a:t>
            </a:r>
          </a:p>
        </p:txBody>
      </p:sp>
    </p:spTree>
    <p:extLst>
      <p:ext uri="{BB962C8B-B14F-4D97-AF65-F5344CB8AC3E}">
        <p14:creationId xmlns:p14="http://schemas.microsoft.com/office/powerpoint/2010/main" val="3959310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46</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207819" y="1918277"/>
            <a:ext cx="11638910" cy="430472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r>
              <a:rPr lang="en-US" sz="3000" kern="0" cap="small" dirty="0">
                <a:solidFill>
                  <a:srgbClr val="FF4013"/>
                </a:solidFill>
                <a:latin typeface="Gill Sans"/>
                <a:cs typeface="Gill Sans"/>
              </a:rPr>
              <a:t>Simultaneous contrast </a:t>
            </a:r>
            <a:r>
              <a:rPr lang="en-US" sz="2800" kern="0" dirty="0">
                <a:latin typeface="Gill Sans"/>
                <a:cs typeface="Gill Sans"/>
              </a:rPr>
              <a:t>– solid backgrounds can distort how we see foreground shapes</a:t>
            </a:r>
          </a:p>
          <a:p>
            <a:pPr marL="158750" indent="0" defTabSz="412750">
              <a:spcBef>
                <a:spcPts val="2600"/>
              </a:spcBef>
              <a:buNone/>
            </a:pPr>
            <a:endParaRPr lang="en-US" sz="2800" kern="0" dirty="0">
              <a:latin typeface="Gill Sans"/>
              <a:cs typeface="Gill Sans"/>
            </a:endParaRPr>
          </a:p>
        </p:txBody>
      </p:sp>
      <p:grpSp>
        <p:nvGrpSpPr>
          <p:cNvPr id="11" name="Group">
            <a:extLst>
              <a:ext uri="{FF2B5EF4-FFF2-40B4-BE49-F238E27FC236}">
                <a16:creationId xmlns:a16="http://schemas.microsoft.com/office/drawing/2014/main" id="{A7D1C028-F08F-6442-8F4C-91AAF0F8A767}"/>
              </a:ext>
            </a:extLst>
          </p:cNvPr>
          <p:cNvGrpSpPr/>
          <p:nvPr/>
        </p:nvGrpSpPr>
        <p:grpSpPr>
          <a:xfrm>
            <a:off x="3823465" y="3808962"/>
            <a:ext cx="4541853" cy="1786105"/>
            <a:chOff x="0" y="0"/>
            <a:chExt cx="14541501" cy="5410200"/>
          </a:xfrm>
        </p:grpSpPr>
        <p:sp>
          <p:nvSpPr>
            <p:cNvPr id="12" name="Rectangle">
              <a:extLst>
                <a:ext uri="{FF2B5EF4-FFF2-40B4-BE49-F238E27FC236}">
                  <a16:creationId xmlns:a16="http://schemas.microsoft.com/office/drawing/2014/main" id="{F7AFC213-ADE0-3542-AA36-F8A5A1084E91}"/>
                </a:ext>
              </a:extLst>
            </p:cNvPr>
            <p:cNvSpPr/>
            <p:nvPr/>
          </p:nvSpPr>
          <p:spPr>
            <a:xfrm>
              <a:off x="0" y="0"/>
              <a:ext cx="4122357" cy="5410200"/>
            </a:xfrm>
            <a:prstGeom prst="rect">
              <a:avLst/>
            </a:prstGeom>
            <a:solidFill>
              <a:srgbClr val="42BB38"/>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3" name="Rectangle">
              <a:extLst>
                <a:ext uri="{FF2B5EF4-FFF2-40B4-BE49-F238E27FC236}">
                  <a16:creationId xmlns:a16="http://schemas.microsoft.com/office/drawing/2014/main" id="{6F314EF6-7E26-1B49-BCC4-ECD80B741DD8}"/>
                </a:ext>
              </a:extLst>
            </p:cNvPr>
            <p:cNvSpPr/>
            <p:nvPr/>
          </p:nvSpPr>
          <p:spPr>
            <a:xfrm>
              <a:off x="10419144" y="0"/>
              <a:ext cx="4122358" cy="5410200"/>
            </a:xfrm>
            <a:prstGeom prst="rect">
              <a:avLst/>
            </a:prstGeom>
            <a:solidFill>
              <a:srgbClr val="42BB38"/>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spTree>
    <p:extLst>
      <p:ext uri="{BB962C8B-B14F-4D97-AF65-F5344CB8AC3E}">
        <p14:creationId xmlns:p14="http://schemas.microsoft.com/office/powerpoint/2010/main" val="3878694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47</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207819" y="1918277"/>
            <a:ext cx="11638910" cy="430472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r>
              <a:rPr lang="en-US" sz="3000" kern="0" cap="small" dirty="0">
                <a:solidFill>
                  <a:srgbClr val="FF4013"/>
                </a:solidFill>
                <a:latin typeface="Gill Sans"/>
                <a:cs typeface="Gill Sans"/>
              </a:rPr>
              <a:t>Simultaneous contrast </a:t>
            </a:r>
            <a:r>
              <a:rPr lang="en-US" sz="2800" kern="0" dirty="0">
                <a:latin typeface="Gill Sans"/>
                <a:cs typeface="Gill Sans"/>
              </a:rPr>
              <a:t>– solid backgrounds can distort how we see foreground shapes</a:t>
            </a:r>
          </a:p>
          <a:p>
            <a:pPr marL="158750" indent="0" defTabSz="412750">
              <a:spcBef>
                <a:spcPts val="2600"/>
              </a:spcBef>
              <a:buNone/>
            </a:pPr>
            <a:endParaRPr lang="en-US" sz="2800" kern="0" dirty="0">
              <a:latin typeface="Gill Sans"/>
              <a:cs typeface="Gill Sans"/>
            </a:endParaRPr>
          </a:p>
        </p:txBody>
      </p:sp>
      <p:grpSp>
        <p:nvGrpSpPr>
          <p:cNvPr id="13" name="Group">
            <a:extLst>
              <a:ext uri="{FF2B5EF4-FFF2-40B4-BE49-F238E27FC236}">
                <a16:creationId xmlns:a16="http://schemas.microsoft.com/office/drawing/2014/main" id="{3194EC7C-730F-024D-B161-F4DAA5504893}"/>
              </a:ext>
            </a:extLst>
          </p:cNvPr>
          <p:cNvGrpSpPr/>
          <p:nvPr/>
        </p:nvGrpSpPr>
        <p:grpSpPr>
          <a:xfrm>
            <a:off x="2841336" y="2982386"/>
            <a:ext cx="6509328" cy="3438042"/>
            <a:chOff x="0" y="0"/>
            <a:chExt cx="20840700" cy="10414000"/>
          </a:xfrm>
        </p:grpSpPr>
        <p:grpSp>
          <p:nvGrpSpPr>
            <p:cNvPr id="16" name="Group">
              <a:extLst>
                <a:ext uri="{FF2B5EF4-FFF2-40B4-BE49-F238E27FC236}">
                  <a16:creationId xmlns:a16="http://schemas.microsoft.com/office/drawing/2014/main" id="{3C87DAE6-7D86-8E42-8409-F4F3B95411E4}"/>
                </a:ext>
              </a:extLst>
            </p:cNvPr>
            <p:cNvGrpSpPr/>
            <p:nvPr/>
          </p:nvGrpSpPr>
          <p:grpSpPr>
            <a:xfrm>
              <a:off x="0" y="0"/>
              <a:ext cx="20840700" cy="10414000"/>
              <a:chOff x="0" y="0"/>
              <a:chExt cx="20840700" cy="10413999"/>
            </a:xfrm>
          </p:grpSpPr>
          <p:sp>
            <p:nvSpPr>
              <p:cNvPr id="20" name="Rectangle">
                <a:extLst>
                  <a:ext uri="{FF2B5EF4-FFF2-40B4-BE49-F238E27FC236}">
                    <a16:creationId xmlns:a16="http://schemas.microsoft.com/office/drawing/2014/main" id="{1DA38D3E-1B2B-D545-8E78-A81D50B1CE5A}"/>
                  </a:ext>
                </a:extLst>
              </p:cNvPr>
              <p:cNvSpPr/>
              <p:nvPr/>
            </p:nvSpPr>
            <p:spPr>
              <a:xfrm>
                <a:off x="0" y="0"/>
                <a:ext cx="10420350" cy="10414000"/>
              </a:xfrm>
              <a:prstGeom prst="rect">
                <a:avLst/>
              </a:prstGeom>
              <a:solidFill>
                <a:srgbClr val="F4F000"/>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21" name="Rectangle">
                <a:extLst>
                  <a:ext uri="{FF2B5EF4-FFF2-40B4-BE49-F238E27FC236}">
                    <a16:creationId xmlns:a16="http://schemas.microsoft.com/office/drawing/2014/main" id="{09974B24-BC62-8844-B764-B8A31CC2BEEA}"/>
                  </a:ext>
                </a:extLst>
              </p:cNvPr>
              <p:cNvSpPr/>
              <p:nvPr/>
            </p:nvSpPr>
            <p:spPr>
              <a:xfrm>
                <a:off x="10420350" y="0"/>
                <a:ext cx="10420350" cy="10414000"/>
              </a:xfrm>
              <a:prstGeom prst="rect">
                <a:avLst/>
              </a:prstGeom>
              <a:solidFill>
                <a:srgbClr val="354FA9"/>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17" name="Group">
              <a:extLst>
                <a:ext uri="{FF2B5EF4-FFF2-40B4-BE49-F238E27FC236}">
                  <a16:creationId xmlns:a16="http://schemas.microsoft.com/office/drawing/2014/main" id="{EDCFED66-0477-7849-8AD1-D579A110CFED}"/>
                </a:ext>
              </a:extLst>
            </p:cNvPr>
            <p:cNvGrpSpPr/>
            <p:nvPr/>
          </p:nvGrpSpPr>
          <p:grpSpPr>
            <a:xfrm>
              <a:off x="6288901" y="2503741"/>
              <a:ext cx="8244716" cy="5410201"/>
              <a:chOff x="3144451" y="0"/>
              <a:chExt cx="8244715" cy="5410200"/>
            </a:xfrm>
          </p:grpSpPr>
          <p:sp>
            <p:nvSpPr>
              <p:cNvPr id="18" name="Rectangle">
                <a:extLst>
                  <a:ext uri="{FF2B5EF4-FFF2-40B4-BE49-F238E27FC236}">
                    <a16:creationId xmlns:a16="http://schemas.microsoft.com/office/drawing/2014/main" id="{097D4E63-B4F7-8444-B2A8-7AB71905893A}"/>
                  </a:ext>
                </a:extLst>
              </p:cNvPr>
              <p:cNvSpPr/>
              <p:nvPr/>
            </p:nvSpPr>
            <p:spPr>
              <a:xfrm>
                <a:off x="3144451" y="0"/>
                <a:ext cx="4122357" cy="5410200"/>
              </a:xfrm>
              <a:prstGeom prst="rect">
                <a:avLst/>
              </a:prstGeom>
              <a:solidFill>
                <a:srgbClr val="42BB38"/>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75B6F7AA-E1C6-984B-8448-EB323FEF6033}"/>
                  </a:ext>
                </a:extLst>
              </p:cNvPr>
              <p:cNvSpPr/>
              <p:nvPr/>
            </p:nvSpPr>
            <p:spPr>
              <a:xfrm>
                <a:off x="7266808" y="0"/>
                <a:ext cx="4122358" cy="5410200"/>
              </a:xfrm>
              <a:prstGeom prst="rect">
                <a:avLst/>
              </a:prstGeom>
              <a:solidFill>
                <a:srgbClr val="42BB38"/>
              </a:solidFill>
              <a:ln w="12700" cap="flat">
                <a:noFill/>
                <a:miter lim="400000"/>
              </a:ln>
              <a:effectLst/>
            </p:spPr>
            <p:txBody>
              <a:bodyPr wrap="square" lIns="25400" tIns="25400" rIns="25400" bIns="25400" numCol="1" anchor="ctr">
                <a:noAutofit/>
              </a:bodyPr>
              <a:lstStyle/>
              <a:p>
                <a:pPr defTabSz="292100" hangingPunct="0">
                  <a:defRPr sz="4000">
                    <a:solidFill>
                      <a:srgbClr val="FFFFFF"/>
                    </a:solidFill>
                    <a:effectLst>
                      <a:outerShdw blurRad="38100" dist="12700" dir="5400000" rotWithShape="0">
                        <a:srgbClr val="000000">
                          <a:alpha val="50000"/>
                        </a:srgbClr>
                      </a:outerShdw>
                    </a:effectLst>
                  </a:defRPr>
                </a:pPr>
                <a:endParaRPr sz="2000" kern="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Tree>
    <p:extLst>
      <p:ext uri="{BB962C8B-B14F-4D97-AF65-F5344CB8AC3E}">
        <p14:creationId xmlns:p14="http://schemas.microsoft.com/office/powerpoint/2010/main" val="842561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821882" y="6369131"/>
            <a:ext cx="256480" cy="287258"/>
          </a:xfrm>
        </p:spPr>
        <p:txBody>
          <a:bodyPr/>
          <a:lstStyle/>
          <a:p>
            <a:pPr hangingPunct="0"/>
            <a:fld id="{D51AAA4D-1FDD-894A-96CB-B59CDC0B32C1}" type="slidenum">
              <a:rPr lang="en-US" kern="0">
                <a:solidFill>
                  <a:srgbClr val="000000"/>
                </a:solidFill>
                <a:latin typeface="Gill Sans"/>
                <a:cs typeface="Gill Sans"/>
              </a:rPr>
              <a:pPr hangingPunct="0"/>
              <a:t>48</a:t>
            </a:fld>
            <a:endParaRPr lang="en-US" kern="0" dirty="0">
              <a:solidFill>
                <a:srgbClr val="000000"/>
              </a:solidFill>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207819" y="1918277"/>
            <a:ext cx="11638910" cy="430472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r>
              <a:rPr lang="en-US" sz="3000" kern="0" cap="small" dirty="0">
                <a:solidFill>
                  <a:srgbClr val="FF4013"/>
                </a:solidFill>
                <a:latin typeface="Gill Sans"/>
                <a:cs typeface="Gill Sans"/>
              </a:rPr>
              <a:t>Von </a:t>
            </a:r>
            <a:r>
              <a:rPr lang="en-US" sz="3000" kern="0" cap="small" dirty="0" err="1">
                <a:solidFill>
                  <a:srgbClr val="FF4013"/>
                </a:solidFill>
                <a:latin typeface="Gill Sans"/>
                <a:cs typeface="Gill Sans"/>
              </a:rPr>
              <a:t>Bezold</a:t>
            </a:r>
            <a:r>
              <a:rPr lang="en-US" sz="3000" kern="0" cap="small" dirty="0">
                <a:solidFill>
                  <a:srgbClr val="FF4013"/>
                </a:solidFill>
                <a:latin typeface="Gill Sans"/>
                <a:cs typeface="Gill Sans"/>
              </a:rPr>
              <a:t> Spreading Effect </a:t>
            </a:r>
            <a:r>
              <a:rPr lang="en-US" sz="2800" kern="0" dirty="0">
                <a:latin typeface="Gill Sans"/>
                <a:cs typeface="Gill Sans"/>
              </a:rPr>
              <a:t>– borders can change the appearance of shape’s colors</a:t>
            </a:r>
          </a:p>
          <a:p>
            <a:pPr marL="158750" indent="0" defTabSz="412750">
              <a:spcBef>
                <a:spcPts val="2600"/>
              </a:spcBef>
              <a:buNone/>
            </a:pPr>
            <a:endParaRPr lang="en-US" sz="2800" kern="0" dirty="0">
              <a:latin typeface="Gill Sans"/>
              <a:cs typeface="Gill Sans"/>
            </a:endParaRPr>
          </a:p>
        </p:txBody>
      </p:sp>
      <p:pic>
        <p:nvPicPr>
          <p:cNvPr id="12" name="droppedImage.tiff" descr="droppedImage.tiff">
            <a:extLst>
              <a:ext uri="{FF2B5EF4-FFF2-40B4-BE49-F238E27FC236}">
                <a16:creationId xmlns:a16="http://schemas.microsoft.com/office/drawing/2014/main" id="{A0FAF967-98C8-1E48-8B4B-2C568CB212F1}"/>
              </a:ext>
            </a:extLst>
          </p:cNvPr>
          <p:cNvPicPr>
            <a:picLocks noChangeAspect="1"/>
          </p:cNvPicPr>
          <p:nvPr/>
        </p:nvPicPr>
        <p:blipFill>
          <a:blip r:embed="rId3"/>
          <a:stretch>
            <a:fillRect/>
          </a:stretch>
        </p:blipFill>
        <p:spPr>
          <a:xfrm>
            <a:off x="3039630" y="2897255"/>
            <a:ext cx="6112741" cy="3424459"/>
          </a:xfrm>
          <a:prstGeom prst="rect">
            <a:avLst/>
          </a:prstGeom>
          <a:ln w="12700">
            <a:miter lim="400000"/>
          </a:ln>
        </p:spPr>
      </p:pic>
    </p:spTree>
    <p:extLst>
      <p:ext uri="{BB962C8B-B14F-4D97-AF65-F5344CB8AC3E}">
        <p14:creationId xmlns:p14="http://schemas.microsoft.com/office/powerpoint/2010/main" val="3420714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5269-7514-83C5-FEFD-12B4CF2841F7}"/>
              </a:ext>
            </a:extLst>
          </p:cNvPr>
          <p:cNvSpPr>
            <a:spLocks noGrp="1"/>
          </p:cNvSpPr>
          <p:nvPr>
            <p:ph type="title"/>
          </p:nvPr>
        </p:nvSpPr>
        <p:spPr/>
        <p:txBody>
          <a:bodyPr/>
          <a:lstStyle/>
          <a:p>
            <a:r>
              <a:rPr lang="en-US" dirty="0"/>
              <a:t>Colormaps</a:t>
            </a:r>
          </a:p>
        </p:txBody>
      </p:sp>
      <p:sp>
        <p:nvSpPr>
          <p:cNvPr id="3" name="Content Placeholder 2">
            <a:extLst>
              <a:ext uri="{FF2B5EF4-FFF2-40B4-BE49-F238E27FC236}">
                <a16:creationId xmlns:a16="http://schemas.microsoft.com/office/drawing/2014/main" id="{5977DE7E-FE27-4D2C-CE36-FC67863DA1FC}"/>
              </a:ext>
            </a:extLst>
          </p:cNvPr>
          <p:cNvSpPr>
            <a:spLocks noGrp="1"/>
          </p:cNvSpPr>
          <p:nvPr>
            <p:ph idx="1"/>
          </p:nvPr>
        </p:nvSpPr>
        <p:spPr/>
        <p:txBody>
          <a:bodyPr anchor="t">
            <a:normAutofit/>
          </a:bodyPr>
          <a:lstStyle/>
          <a:p>
            <a:pPr marL="0" indent="0">
              <a:buNone/>
            </a:pPr>
            <a:r>
              <a:rPr lang="en-US" sz="2800" dirty="0"/>
              <a:t>Help us choose the correct colors to represent different data types</a:t>
            </a:r>
          </a:p>
          <a:p>
            <a:endParaRPr lang="en-US" sz="2800" dirty="0"/>
          </a:p>
          <a:p>
            <a:pPr marL="0" indent="0">
              <a:buNone/>
            </a:pPr>
            <a:r>
              <a:rPr lang="en-US" sz="2800" dirty="0"/>
              <a:t>Categorical</a:t>
            </a:r>
          </a:p>
          <a:p>
            <a:endParaRPr lang="en-US" sz="2800" dirty="0"/>
          </a:p>
          <a:p>
            <a:pPr marL="0" indent="0">
              <a:buNone/>
            </a:pPr>
            <a:r>
              <a:rPr lang="en-US" sz="2800" dirty="0"/>
              <a:t>Sequential</a:t>
            </a:r>
          </a:p>
          <a:p>
            <a:endParaRPr lang="en-US" sz="2800" dirty="0"/>
          </a:p>
          <a:p>
            <a:pPr marL="0" indent="0">
              <a:buNone/>
            </a:pPr>
            <a:r>
              <a:rPr lang="en-US" sz="2800" dirty="0"/>
              <a:t>Divergent</a:t>
            </a:r>
          </a:p>
        </p:txBody>
      </p:sp>
      <p:graphicFrame>
        <p:nvGraphicFramePr>
          <p:cNvPr id="4" name="Table 4">
            <a:extLst>
              <a:ext uri="{FF2B5EF4-FFF2-40B4-BE49-F238E27FC236}">
                <a16:creationId xmlns:a16="http://schemas.microsoft.com/office/drawing/2014/main" id="{439EAB2D-64FD-174A-E37A-A124BCF65081}"/>
              </a:ext>
            </a:extLst>
          </p:cNvPr>
          <p:cNvGraphicFramePr>
            <a:graphicFrameLocks noGrp="1"/>
          </p:cNvGraphicFramePr>
          <p:nvPr>
            <p:extLst>
              <p:ext uri="{D42A27DB-BD31-4B8C-83A1-F6EECF244321}">
                <p14:modId xmlns:p14="http://schemas.microsoft.com/office/powerpoint/2010/main" val="3003776005"/>
              </p:ext>
            </p:extLst>
          </p:nvPr>
        </p:nvGraphicFramePr>
        <p:xfrm>
          <a:off x="3595756" y="2866518"/>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224996788"/>
                    </a:ext>
                  </a:extLst>
                </a:gridCol>
                <a:gridCol w="1625600">
                  <a:extLst>
                    <a:ext uri="{9D8B030D-6E8A-4147-A177-3AD203B41FA5}">
                      <a16:colId xmlns:a16="http://schemas.microsoft.com/office/drawing/2014/main" val="639266403"/>
                    </a:ext>
                  </a:extLst>
                </a:gridCol>
                <a:gridCol w="1625600">
                  <a:extLst>
                    <a:ext uri="{9D8B030D-6E8A-4147-A177-3AD203B41FA5}">
                      <a16:colId xmlns:a16="http://schemas.microsoft.com/office/drawing/2014/main" val="234310839"/>
                    </a:ext>
                  </a:extLst>
                </a:gridCol>
                <a:gridCol w="1625600">
                  <a:extLst>
                    <a:ext uri="{9D8B030D-6E8A-4147-A177-3AD203B41FA5}">
                      <a16:colId xmlns:a16="http://schemas.microsoft.com/office/drawing/2014/main" val="570660268"/>
                    </a:ext>
                  </a:extLst>
                </a:gridCol>
                <a:gridCol w="1625600">
                  <a:extLst>
                    <a:ext uri="{9D8B030D-6E8A-4147-A177-3AD203B41FA5}">
                      <a16:colId xmlns:a16="http://schemas.microsoft.com/office/drawing/2014/main" val="3681161973"/>
                    </a:ext>
                  </a:extLst>
                </a:gridCol>
              </a:tblGrid>
              <a:tr h="370840">
                <a:tc>
                  <a:txBody>
                    <a:bodyPr/>
                    <a:lstStyle/>
                    <a:p>
                      <a:endParaRPr lang="en-US" dirty="0"/>
                    </a:p>
                  </a:txBody>
                  <a:tcPr>
                    <a:solidFill>
                      <a:srgbClr val="7FC97F"/>
                    </a:solidFill>
                  </a:tcPr>
                </a:tc>
                <a:tc>
                  <a:txBody>
                    <a:bodyPr/>
                    <a:lstStyle/>
                    <a:p>
                      <a:endParaRPr lang="en-US" dirty="0"/>
                    </a:p>
                  </a:txBody>
                  <a:tcPr>
                    <a:solidFill>
                      <a:srgbClr val="BEAED4"/>
                    </a:solidFill>
                  </a:tcPr>
                </a:tc>
                <a:tc>
                  <a:txBody>
                    <a:bodyPr/>
                    <a:lstStyle/>
                    <a:p>
                      <a:endParaRPr lang="en-US" dirty="0"/>
                    </a:p>
                  </a:txBody>
                  <a:tcPr>
                    <a:solidFill>
                      <a:srgbClr val="FDC086"/>
                    </a:solidFill>
                  </a:tcPr>
                </a:tc>
                <a:tc>
                  <a:txBody>
                    <a:bodyPr/>
                    <a:lstStyle/>
                    <a:p>
                      <a:endParaRPr lang="en-US" dirty="0"/>
                    </a:p>
                  </a:txBody>
                  <a:tcPr>
                    <a:solidFill>
                      <a:srgbClr val="FFFF99"/>
                    </a:solidFill>
                  </a:tcPr>
                </a:tc>
                <a:tc>
                  <a:txBody>
                    <a:bodyPr/>
                    <a:lstStyle/>
                    <a:p>
                      <a:endParaRPr lang="en-US" dirty="0"/>
                    </a:p>
                  </a:txBody>
                  <a:tcPr>
                    <a:solidFill>
                      <a:srgbClr val="386CB0"/>
                    </a:solidFill>
                  </a:tcPr>
                </a:tc>
                <a:extLst>
                  <a:ext uri="{0D108BD9-81ED-4DB2-BD59-A6C34878D82A}">
                    <a16:rowId xmlns:a16="http://schemas.microsoft.com/office/drawing/2014/main" val="1504812798"/>
                  </a:ext>
                </a:extLst>
              </a:tr>
            </a:tbl>
          </a:graphicData>
        </a:graphic>
      </p:graphicFrame>
      <p:graphicFrame>
        <p:nvGraphicFramePr>
          <p:cNvPr id="5" name="Table 4">
            <a:extLst>
              <a:ext uri="{FF2B5EF4-FFF2-40B4-BE49-F238E27FC236}">
                <a16:creationId xmlns:a16="http://schemas.microsoft.com/office/drawing/2014/main" id="{71DBA0E7-2954-867F-0D6F-0E4594AEB9A7}"/>
              </a:ext>
            </a:extLst>
          </p:cNvPr>
          <p:cNvGraphicFramePr>
            <a:graphicFrameLocks noGrp="1"/>
          </p:cNvGraphicFramePr>
          <p:nvPr>
            <p:extLst>
              <p:ext uri="{D42A27DB-BD31-4B8C-83A1-F6EECF244321}">
                <p14:modId xmlns:p14="http://schemas.microsoft.com/office/powerpoint/2010/main" val="3382003083"/>
              </p:ext>
            </p:extLst>
          </p:nvPr>
        </p:nvGraphicFramePr>
        <p:xfrm>
          <a:off x="3595756" y="3946570"/>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224996788"/>
                    </a:ext>
                  </a:extLst>
                </a:gridCol>
                <a:gridCol w="1625600">
                  <a:extLst>
                    <a:ext uri="{9D8B030D-6E8A-4147-A177-3AD203B41FA5}">
                      <a16:colId xmlns:a16="http://schemas.microsoft.com/office/drawing/2014/main" val="639266403"/>
                    </a:ext>
                  </a:extLst>
                </a:gridCol>
                <a:gridCol w="1625600">
                  <a:extLst>
                    <a:ext uri="{9D8B030D-6E8A-4147-A177-3AD203B41FA5}">
                      <a16:colId xmlns:a16="http://schemas.microsoft.com/office/drawing/2014/main" val="234310839"/>
                    </a:ext>
                  </a:extLst>
                </a:gridCol>
                <a:gridCol w="1625600">
                  <a:extLst>
                    <a:ext uri="{9D8B030D-6E8A-4147-A177-3AD203B41FA5}">
                      <a16:colId xmlns:a16="http://schemas.microsoft.com/office/drawing/2014/main" val="570660268"/>
                    </a:ext>
                  </a:extLst>
                </a:gridCol>
                <a:gridCol w="1625600">
                  <a:extLst>
                    <a:ext uri="{9D8B030D-6E8A-4147-A177-3AD203B41FA5}">
                      <a16:colId xmlns:a16="http://schemas.microsoft.com/office/drawing/2014/main" val="3681161973"/>
                    </a:ext>
                  </a:extLst>
                </a:gridCol>
              </a:tblGrid>
              <a:tr h="370840">
                <a:tc>
                  <a:txBody>
                    <a:bodyPr/>
                    <a:lstStyle/>
                    <a:p>
                      <a:endParaRPr lang="en-US" dirty="0"/>
                    </a:p>
                  </a:txBody>
                  <a:tcPr>
                    <a:solidFill>
                      <a:srgbClr val="EDF8FB"/>
                    </a:solidFill>
                  </a:tcPr>
                </a:tc>
                <a:tc>
                  <a:txBody>
                    <a:bodyPr/>
                    <a:lstStyle/>
                    <a:p>
                      <a:endParaRPr lang="en-US" dirty="0"/>
                    </a:p>
                  </a:txBody>
                  <a:tcPr>
                    <a:solidFill>
                      <a:srgbClr val="B3CDE3"/>
                    </a:solidFill>
                  </a:tcPr>
                </a:tc>
                <a:tc>
                  <a:txBody>
                    <a:bodyPr/>
                    <a:lstStyle/>
                    <a:p>
                      <a:endParaRPr lang="en-US" dirty="0"/>
                    </a:p>
                  </a:txBody>
                  <a:tcPr>
                    <a:solidFill>
                      <a:srgbClr val="8C96C6"/>
                    </a:solidFill>
                  </a:tcPr>
                </a:tc>
                <a:tc>
                  <a:txBody>
                    <a:bodyPr/>
                    <a:lstStyle/>
                    <a:p>
                      <a:endParaRPr lang="en-US" dirty="0"/>
                    </a:p>
                  </a:txBody>
                  <a:tcPr>
                    <a:solidFill>
                      <a:srgbClr val="8856A7"/>
                    </a:solidFill>
                  </a:tcPr>
                </a:tc>
                <a:tc>
                  <a:txBody>
                    <a:bodyPr/>
                    <a:lstStyle/>
                    <a:p>
                      <a:endParaRPr lang="en-US" dirty="0"/>
                    </a:p>
                  </a:txBody>
                  <a:tcPr>
                    <a:solidFill>
                      <a:srgbClr val="810F7C"/>
                    </a:solidFill>
                  </a:tcPr>
                </a:tc>
                <a:extLst>
                  <a:ext uri="{0D108BD9-81ED-4DB2-BD59-A6C34878D82A}">
                    <a16:rowId xmlns:a16="http://schemas.microsoft.com/office/drawing/2014/main" val="1504812798"/>
                  </a:ext>
                </a:extLst>
              </a:tr>
            </a:tbl>
          </a:graphicData>
        </a:graphic>
      </p:graphicFrame>
      <p:graphicFrame>
        <p:nvGraphicFramePr>
          <p:cNvPr id="6" name="Table 4">
            <a:extLst>
              <a:ext uri="{FF2B5EF4-FFF2-40B4-BE49-F238E27FC236}">
                <a16:creationId xmlns:a16="http://schemas.microsoft.com/office/drawing/2014/main" id="{03AF9BDC-C627-A72D-E2AD-46FB4331FB45}"/>
              </a:ext>
            </a:extLst>
          </p:cNvPr>
          <p:cNvGraphicFramePr>
            <a:graphicFrameLocks noGrp="1"/>
          </p:cNvGraphicFramePr>
          <p:nvPr>
            <p:extLst>
              <p:ext uri="{D42A27DB-BD31-4B8C-83A1-F6EECF244321}">
                <p14:modId xmlns:p14="http://schemas.microsoft.com/office/powerpoint/2010/main" val="1998274945"/>
              </p:ext>
            </p:extLst>
          </p:nvPr>
        </p:nvGraphicFramePr>
        <p:xfrm>
          <a:off x="3595756" y="5054348"/>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224996788"/>
                    </a:ext>
                  </a:extLst>
                </a:gridCol>
                <a:gridCol w="1625600">
                  <a:extLst>
                    <a:ext uri="{9D8B030D-6E8A-4147-A177-3AD203B41FA5}">
                      <a16:colId xmlns:a16="http://schemas.microsoft.com/office/drawing/2014/main" val="639266403"/>
                    </a:ext>
                  </a:extLst>
                </a:gridCol>
                <a:gridCol w="1625600">
                  <a:extLst>
                    <a:ext uri="{9D8B030D-6E8A-4147-A177-3AD203B41FA5}">
                      <a16:colId xmlns:a16="http://schemas.microsoft.com/office/drawing/2014/main" val="234310839"/>
                    </a:ext>
                  </a:extLst>
                </a:gridCol>
                <a:gridCol w="1625600">
                  <a:extLst>
                    <a:ext uri="{9D8B030D-6E8A-4147-A177-3AD203B41FA5}">
                      <a16:colId xmlns:a16="http://schemas.microsoft.com/office/drawing/2014/main" val="570660268"/>
                    </a:ext>
                  </a:extLst>
                </a:gridCol>
                <a:gridCol w="1625600">
                  <a:extLst>
                    <a:ext uri="{9D8B030D-6E8A-4147-A177-3AD203B41FA5}">
                      <a16:colId xmlns:a16="http://schemas.microsoft.com/office/drawing/2014/main" val="3681161973"/>
                    </a:ext>
                  </a:extLst>
                </a:gridCol>
              </a:tblGrid>
              <a:tr h="370840">
                <a:tc>
                  <a:txBody>
                    <a:bodyPr/>
                    <a:lstStyle/>
                    <a:p>
                      <a:endParaRPr lang="en-US" dirty="0"/>
                    </a:p>
                  </a:txBody>
                  <a:tcPr>
                    <a:solidFill>
                      <a:srgbClr val="D7191C"/>
                    </a:solidFill>
                  </a:tcPr>
                </a:tc>
                <a:tc>
                  <a:txBody>
                    <a:bodyPr/>
                    <a:lstStyle/>
                    <a:p>
                      <a:endParaRPr lang="en-US" dirty="0"/>
                    </a:p>
                  </a:txBody>
                  <a:tcPr>
                    <a:solidFill>
                      <a:srgbClr val="FDAE61"/>
                    </a:solidFill>
                  </a:tcPr>
                </a:tc>
                <a:tc>
                  <a:txBody>
                    <a:bodyPr/>
                    <a:lstStyle/>
                    <a:p>
                      <a:endParaRPr lang="en-US" dirty="0"/>
                    </a:p>
                  </a:txBody>
                  <a:tcPr>
                    <a:solidFill>
                      <a:srgbClr val="FFFFBF"/>
                    </a:solidFill>
                  </a:tcPr>
                </a:tc>
                <a:tc>
                  <a:txBody>
                    <a:bodyPr/>
                    <a:lstStyle/>
                    <a:p>
                      <a:endParaRPr lang="en-US" dirty="0"/>
                    </a:p>
                  </a:txBody>
                  <a:tcPr>
                    <a:solidFill>
                      <a:srgbClr val="ABD9E9"/>
                    </a:solidFill>
                  </a:tcPr>
                </a:tc>
                <a:tc>
                  <a:txBody>
                    <a:bodyPr/>
                    <a:lstStyle/>
                    <a:p>
                      <a:endParaRPr lang="en-US" dirty="0"/>
                    </a:p>
                  </a:txBody>
                  <a:tcPr>
                    <a:solidFill>
                      <a:srgbClr val="2C7BB6"/>
                    </a:solidFill>
                  </a:tcPr>
                </a:tc>
                <a:extLst>
                  <a:ext uri="{0D108BD9-81ED-4DB2-BD59-A6C34878D82A}">
                    <a16:rowId xmlns:a16="http://schemas.microsoft.com/office/drawing/2014/main" val="1504812798"/>
                  </a:ext>
                </a:extLst>
              </a:tr>
            </a:tbl>
          </a:graphicData>
        </a:graphic>
      </p:graphicFrame>
    </p:spTree>
    <p:extLst>
      <p:ext uri="{BB962C8B-B14F-4D97-AF65-F5344CB8AC3E}">
        <p14:creationId xmlns:p14="http://schemas.microsoft.com/office/powerpoint/2010/main" val="3082703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Perception</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the (sometimes imperfect) process by which we detect and interpret visual signals</a:t>
            </a:r>
          </a:p>
          <a:p>
            <a:pPr marL="0" indent="0">
              <a:buNone/>
            </a:pPr>
            <a:endParaRPr lang="en-US" sz="2800" dirty="0"/>
          </a:p>
          <a:p>
            <a:r>
              <a:rPr lang="en-US" sz="2800" dirty="0"/>
              <a:t>Understanding human perception helps us anticipate how people are likely to understand our visualizations </a:t>
            </a:r>
          </a:p>
          <a:p>
            <a:r>
              <a:rPr lang="en-US" sz="2800" dirty="0"/>
              <a:t>We can leverage perception to make better visualization tools  </a:t>
            </a:r>
          </a:p>
          <a:p>
            <a:pPr marL="0" indent="0">
              <a:buNone/>
            </a:pPr>
            <a:endParaRPr lang="en-US" sz="2800" dirty="0"/>
          </a:p>
        </p:txBody>
      </p:sp>
    </p:spTree>
    <p:extLst>
      <p:ext uri="{BB962C8B-B14F-4D97-AF65-F5344CB8AC3E}">
        <p14:creationId xmlns:p14="http://schemas.microsoft.com/office/powerpoint/2010/main" val="1254163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A8C6-EBB7-9F6A-FE3A-ED8040FDE7CB}"/>
              </a:ext>
            </a:extLst>
          </p:cNvPr>
          <p:cNvSpPr>
            <a:spLocks noGrp="1"/>
          </p:cNvSpPr>
          <p:nvPr>
            <p:ph type="title"/>
          </p:nvPr>
        </p:nvSpPr>
        <p:spPr/>
        <p:txBody>
          <a:bodyPr/>
          <a:lstStyle/>
          <a:p>
            <a:r>
              <a:rPr lang="en-US" dirty="0"/>
              <a:t>Categorical</a:t>
            </a:r>
          </a:p>
        </p:txBody>
      </p:sp>
      <p:sp>
        <p:nvSpPr>
          <p:cNvPr id="3" name="Content Placeholder 2">
            <a:extLst>
              <a:ext uri="{FF2B5EF4-FFF2-40B4-BE49-F238E27FC236}">
                <a16:creationId xmlns:a16="http://schemas.microsoft.com/office/drawing/2014/main" id="{7073074C-A658-710A-5A53-BB5E00840788}"/>
              </a:ext>
            </a:extLst>
          </p:cNvPr>
          <p:cNvSpPr>
            <a:spLocks noGrp="1"/>
          </p:cNvSpPr>
          <p:nvPr>
            <p:ph idx="1"/>
          </p:nvPr>
        </p:nvSpPr>
        <p:spPr/>
        <p:txBody>
          <a:bodyPr anchor="t"/>
          <a:lstStyle/>
          <a:p>
            <a:endParaRPr lang="en-US" dirty="0"/>
          </a:p>
          <a:p>
            <a:r>
              <a:rPr lang="en-US" sz="2400" dirty="0"/>
              <a:t>Different color = different category</a:t>
            </a:r>
          </a:p>
          <a:p>
            <a:r>
              <a:rPr lang="en-US" sz="2400" dirty="0" err="1"/>
              <a:t>Protip</a:t>
            </a:r>
            <a:r>
              <a:rPr lang="en-US" sz="2400" dirty="0"/>
              <a:t> #1: choose colors that are perceptually distant</a:t>
            </a:r>
          </a:p>
          <a:p>
            <a:r>
              <a:rPr lang="en-US" sz="2400" dirty="0" err="1"/>
              <a:t>Protip</a:t>
            </a:r>
            <a:r>
              <a:rPr lang="en-US" sz="2400" dirty="0"/>
              <a:t> #2: choose colors that are roughly the same saturation and value</a:t>
            </a:r>
          </a:p>
          <a:p>
            <a:endParaRPr lang="en-US" dirty="0"/>
          </a:p>
        </p:txBody>
      </p:sp>
      <p:graphicFrame>
        <p:nvGraphicFramePr>
          <p:cNvPr id="4" name="Table 4">
            <a:extLst>
              <a:ext uri="{FF2B5EF4-FFF2-40B4-BE49-F238E27FC236}">
                <a16:creationId xmlns:a16="http://schemas.microsoft.com/office/drawing/2014/main" id="{9095CDD1-43E2-13E4-4C7C-DB85B52762E2}"/>
              </a:ext>
            </a:extLst>
          </p:cNvPr>
          <p:cNvGraphicFramePr>
            <a:graphicFrameLocks noGrp="1"/>
          </p:cNvGraphicFramePr>
          <p:nvPr>
            <p:extLst>
              <p:ext uri="{D42A27DB-BD31-4B8C-83A1-F6EECF244321}">
                <p14:modId xmlns:p14="http://schemas.microsoft.com/office/powerpoint/2010/main" val="4032911201"/>
              </p:ext>
            </p:extLst>
          </p:nvPr>
        </p:nvGraphicFramePr>
        <p:xfrm>
          <a:off x="3569252" y="752997"/>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224996788"/>
                    </a:ext>
                  </a:extLst>
                </a:gridCol>
                <a:gridCol w="1625600">
                  <a:extLst>
                    <a:ext uri="{9D8B030D-6E8A-4147-A177-3AD203B41FA5}">
                      <a16:colId xmlns:a16="http://schemas.microsoft.com/office/drawing/2014/main" val="639266403"/>
                    </a:ext>
                  </a:extLst>
                </a:gridCol>
                <a:gridCol w="1625600">
                  <a:extLst>
                    <a:ext uri="{9D8B030D-6E8A-4147-A177-3AD203B41FA5}">
                      <a16:colId xmlns:a16="http://schemas.microsoft.com/office/drawing/2014/main" val="234310839"/>
                    </a:ext>
                  </a:extLst>
                </a:gridCol>
                <a:gridCol w="1625600">
                  <a:extLst>
                    <a:ext uri="{9D8B030D-6E8A-4147-A177-3AD203B41FA5}">
                      <a16:colId xmlns:a16="http://schemas.microsoft.com/office/drawing/2014/main" val="570660268"/>
                    </a:ext>
                  </a:extLst>
                </a:gridCol>
                <a:gridCol w="1625600">
                  <a:extLst>
                    <a:ext uri="{9D8B030D-6E8A-4147-A177-3AD203B41FA5}">
                      <a16:colId xmlns:a16="http://schemas.microsoft.com/office/drawing/2014/main" val="3681161973"/>
                    </a:ext>
                  </a:extLst>
                </a:gridCol>
              </a:tblGrid>
              <a:tr h="370840">
                <a:tc>
                  <a:txBody>
                    <a:bodyPr/>
                    <a:lstStyle/>
                    <a:p>
                      <a:endParaRPr lang="en-US" dirty="0"/>
                    </a:p>
                  </a:txBody>
                  <a:tcPr>
                    <a:solidFill>
                      <a:srgbClr val="7FC97F"/>
                    </a:solidFill>
                  </a:tcPr>
                </a:tc>
                <a:tc>
                  <a:txBody>
                    <a:bodyPr/>
                    <a:lstStyle/>
                    <a:p>
                      <a:endParaRPr lang="en-US" dirty="0"/>
                    </a:p>
                  </a:txBody>
                  <a:tcPr>
                    <a:solidFill>
                      <a:srgbClr val="BEAED4"/>
                    </a:solidFill>
                  </a:tcPr>
                </a:tc>
                <a:tc>
                  <a:txBody>
                    <a:bodyPr/>
                    <a:lstStyle/>
                    <a:p>
                      <a:endParaRPr lang="en-US" dirty="0"/>
                    </a:p>
                  </a:txBody>
                  <a:tcPr>
                    <a:solidFill>
                      <a:srgbClr val="FDC086"/>
                    </a:solidFill>
                  </a:tcPr>
                </a:tc>
                <a:tc>
                  <a:txBody>
                    <a:bodyPr/>
                    <a:lstStyle/>
                    <a:p>
                      <a:endParaRPr lang="en-US" dirty="0"/>
                    </a:p>
                  </a:txBody>
                  <a:tcPr>
                    <a:solidFill>
                      <a:srgbClr val="FFFF99"/>
                    </a:solidFill>
                  </a:tcPr>
                </a:tc>
                <a:tc>
                  <a:txBody>
                    <a:bodyPr/>
                    <a:lstStyle/>
                    <a:p>
                      <a:endParaRPr lang="en-US" dirty="0"/>
                    </a:p>
                  </a:txBody>
                  <a:tcPr>
                    <a:solidFill>
                      <a:srgbClr val="386CB0"/>
                    </a:solidFill>
                  </a:tcPr>
                </a:tc>
                <a:extLst>
                  <a:ext uri="{0D108BD9-81ED-4DB2-BD59-A6C34878D82A}">
                    <a16:rowId xmlns:a16="http://schemas.microsoft.com/office/drawing/2014/main" val="1504812798"/>
                  </a:ext>
                </a:extLst>
              </a:tr>
            </a:tbl>
          </a:graphicData>
        </a:graphic>
      </p:graphicFrame>
      <p:sp>
        <p:nvSpPr>
          <p:cNvPr id="5" name="Rounded Rectangle 4">
            <a:extLst>
              <a:ext uri="{FF2B5EF4-FFF2-40B4-BE49-F238E27FC236}">
                <a16:creationId xmlns:a16="http://schemas.microsoft.com/office/drawing/2014/main" id="{97A9C25F-5C5E-9DB5-7E88-F9D010E37ABC}"/>
              </a:ext>
            </a:extLst>
          </p:cNvPr>
          <p:cNvSpPr/>
          <p:nvPr/>
        </p:nvSpPr>
        <p:spPr>
          <a:xfrm>
            <a:off x="3869268" y="3180521"/>
            <a:ext cx="7726384" cy="3048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457200" indent="-457200">
              <a:buFont typeface="Arial" panose="020B0604020202020204" pitchFamily="34" charset="0"/>
              <a:buChar char="•"/>
            </a:pPr>
            <a:r>
              <a:rPr lang="en-US" sz="2400" dirty="0"/>
              <a:t>Work with the person next to you to find an example of a visualization with a categorical color scheme</a:t>
            </a:r>
          </a:p>
          <a:p>
            <a:pPr marL="457200" indent="-457200">
              <a:buFont typeface="Arial" panose="020B0604020202020204" pitchFamily="34" charset="0"/>
              <a:buChar char="•"/>
            </a:pPr>
            <a:r>
              <a:rPr lang="en-US" sz="2400" dirty="0"/>
              <a:t>You can look anywhere you want, but here are some potential sources: </a:t>
            </a:r>
            <a:r>
              <a:rPr lang="en-US" sz="2400" dirty="0">
                <a:hlinkClick r:id="rId2"/>
              </a:rPr>
              <a:t>FiveThirtyEight</a:t>
            </a:r>
            <a:r>
              <a:rPr lang="en-US" sz="2400" dirty="0"/>
              <a:t>, </a:t>
            </a:r>
            <a:r>
              <a:rPr lang="en-US" sz="2400" dirty="0">
                <a:hlinkClick r:id="rId3"/>
              </a:rPr>
              <a:t>New York Times</a:t>
            </a:r>
            <a:r>
              <a:rPr lang="en-US" sz="2400" dirty="0"/>
              <a:t>, </a:t>
            </a:r>
            <a:r>
              <a:rPr lang="en-US" sz="2400" dirty="0">
                <a:hlinkClick r:id="rId4"/>
              </a:rPr>
              <a:t>Wall Street Journal</a:t>
            </a:r>
            <a:r>
              <a:rPr lang="en-US" sz="2400" dirty="0"/>
              <a:t>, </a:t>
            </a:r>
            <a:r>
              <a:rPr lang="en-US" sz="2400" dirty="0">
                <a:hlinkClick r:id="rId5"/>
              </a:rPr>
              <a:t>Tableau Viz of the Day </a:t>
            </a:r>
            <a:r>
              <a:rPr lang="en-US" sz="2400" dirty="0"/>
              <a:t> </a:t>
            </a:r>
          </a:p>
          <a:p>
            <a:pPr marL="457200" indent="-457200">
              <a:buFont typeface="Arial" panose="020B0604020202020204" pitchFamily="34" charset="0"/>
              <a:buChar char="•"/>
            </a:pPr>
            <a:r>
              <a:rPr lang="en-US" sz="2400" dirty="0"/>
              <a:t>Add your example to the appropriate page of the </a:t>
            </a:r>
            <a:r>
              <a:rPr lang="en-US" sz="2400" dirty="0" err="1"/>
              <a:t>Jamboard</a:t>
            </a:r>
            <a:r>
              <a:rPr lang="en-US" sz="2400" dirty="0"/>
              <a:t> here: </a:t>
            </a:r>
            <a:r>
              <a:rPr lang="en-US" sz="2400" dirty="0">
                <a:hlinkClick r:id="rId6"/>
              </a:rPr>
              <a:t>Colormap Examples</a:t>
            </a:r>
            <a:r>
              <a:rPr lang="en-US" sz="2400" dirty="0"/>
              <a:t> </a:t>
            </a:r>
          </a:p>
        </p:txBody>
      </p:sp>
    </p:spTree>
    <p:extLst>
      <p:ext uri="{BB962C8B-B14F-4D97-AF65-F5344CB8AC3E}">
        <p14:creationId xmlns:p14="http://schemas.microsoft.com/office/powerpoint/2010/main" val="1655080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0150-6882-74F2-BD77-C3CB58220E01}"/>
              </a:ext>
            </a:extLst>
          </p:cNvPr>
          <p:cNvSpPr>
            <a:spLocks noGrp="1"/>
          </p:cNvSpPr>
          <p:nvPr>
            <p:ph type="title"/>
          </p:nvPr>
        </p:nvSpPr>
        <p:spPr/>
        <p:txBody>
          <a:bodyPr/>
          <a:lstStyle/>
          <a:p>
            <a:r>
              <a:rPr lang="en-US" dirty="0"/>
              <a:t>Sequential</a:t>
            </a:r>
          </a:p>
        </p:txBody>
      </p:sp>
      <p:graphicFrame>
        <p:nvGraphicFramePr>
          <p:cNvPr id="4" name="Table 3">
            <a:extLst>
              <a:ext uri="{FF2B5EF4-FFF2-40B4-BE49-F238E27FC236}">
                <a16:creationId xmlns:a16="http://schemas.microsoft.com/office/drawing/2014/main" id="{9C8AF0D0-5249-52CC-A3D4-1277215C2832}"/>
              </a:ext>
            </a:extLst>
          </p:cNvPr>
          <p:cNvGraphicFramePr>
            <a:graphicFrameLocks noGrp="1"/>
          </p:cNvGraphicFramePr>
          <p:nvPr>
            <p:extLst>
              <p:ext uri="{D42A27DB-BD31-4B8C-83A1-F6EECF244321}">
                <p14:modId xmlns:p14="http://schemas.microsoft.com/office/powerpoint/2010/main" val="756673040"/>
              </p:ext>
            </p:extLst>
          </p:nvPr>
        </p:nvGraphicFramePr>
        <p:xfrm>
          <a:off x="3569252" y="803408"/>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224996788"/>
                    </a:ext>
                  </a:extLst>
                </a:gridCol>
                <a:gridCol w="1625600">
                  <a:extLst>
                    <a:ext uri="{9D8B030D-6E8A-4147-A177-3AD203B41FA5}">
                      <a16:colId xmlns:a16="http://schemas.microsoft.com/office/drawing/2014/main" val="639266403"/>
                    </a:ext>
                  </a:extLst>
                </a:gridCol>
                <a:gridCol w="1625600">
                  <a:extLst>
                    <a:ext uri="{9D8B030D-6E8A-4147-A177-3AD203B41FA5}">
                      <a16:colId xmlns:a16="http://schemas.microsoft.com/office/drawing/2014/main" val="234310839"/>
                    </a:ext>
                  </a:extLst>
                </a:gridCol>
                <a:gridCol w="1625600">
                  <a:extLst>
                    <a:ext uri="{9D8B030D-6E8A-4147-A177-3AD203B41FA5}">
                      <a16:colId xmlns:a16="http://schemas.microsoft.com/office/drawing/2014/main" val="570660268"/>
                    </a:ext>
                  </a:extLst>
                </a:gridCol>
                <a:gridCol w="1625600">
                  <a:extLst>
                    <a:ext uri="{9D8B030D-6E8A-4147-A177-3AD203B41FA5}">
                      <a16:colId xmlns:a16="http://schemas.microsoft.com/office/drawing/2014/main" val="3681161973"/>
                    </a:ext>
                  </a:extLst>
                </a:gridCol>
              </a:tblGrid>
              <a:tr h="370840">
                <a:tc>
                  <a:txBody>
                    <a:bodyPr/>
                    <a:lstStyle/>
                    <a:p>
                      <a:endParaRPr lang="en-US" dirty="0"/>
                    </a:p>
                  </a:txBody>
                  <a:tcPr>
                    <a:solidFill>
                      <a:srgbClr val="EDF8FB"/>
                    </a:solidFill>
                  </a:tcPr>
                </a:tc>
                <a:tc>
                  <a:txBody>
                    <a:bodyPr/>
                    <a:lstStyle/>
                    <a:p>
                      <a:endParaRPr lang="en-US" dirty="0"/>
                    </a:p>
                  </a:txBody>
                  <a:tcPr>
                    <a:solidFill>
                      <a:srgbClr val="B3CDE3"/>
                    </a:solidFill>
                  </a:tcPr>
                </a:tc>
                <a:tc>
                  <a:txBody>
                    <a:bodyPr/>
                    <a:lstStyle/>
                    <a:p>
                      <a:endParaRPr lang="en-US" dirty="0"/>
                    </a:p>
                  </a:txBody>
                  <a:tcPr>
                    <a:solidFill>
                      <a:srgbClr val="8C96C6"/>
                    </a:solidFill>
                  </a:tcPr>
                </a:tc>
                <a:tc>
                  <a:txBody>
                    <a:bodyPr/>
                    <a:lstStyle/>
                    <a:p>
                      <a:endParaRPr lang="en-US" dirty="0"/>
                    </a:p>
                  </a:txBody>
                  <a:tcPr>
                    <a:solidFill>
                      <a:srgbClr val="8856A7"/>
                    </a:solidFill>
                  </a:tcPr>
                </a:tc>
                <a:tc>
                  <a:txBody>
                    <a:bodyPr/>
                    <a:lstStyle/>
                    <a:p>
                      <a:endParaRPr lang="en-US" dirty="0"/>
                    </a:p>
                  </a:txBody>
                  <a:tcPr>
                    <a:solidFill>
                      <a:srgbClr val="810F7C"/>
                    </a:solidFill>
                  </a:tcPr>
                </a:tc>
                <a:extLst>
                  <a:ext uri="{0D108BD9-81ED-4DB2-BD59-A6C34878D82A}">
                    <a16:rowId xmlns:a16="http://schemas.microsoft.com/office/drawing/2014/main" val="1504812798"/>
                  </a:ext>
                </a:extLst>
              </a:tr>
            </a:tbl>
          </a:graphicData>
        </a:graphic>
      </p:graphicFrame>
      <p:sp>
        <p:nvSpPr>
          <p:cNvPr id="5" name="Content Placeholder 2">
            <a:extLst>
              <a:ext uri="{FF2B5EF4-FFF2-40B4-BE49-F238E27FC236}">
                <a16:creationId xmlns:a16="http://schemas.microsoft.com/office/drawing/2014/main" id="{B9F3ED74-683C-5AFD-A939-42E5801815AB}"/>
              </a:ext>
            </a:extLst>
          </p:cNvPr>
          <p:cNvSpPr>
            <a:spLocks noGrp="1"/>
          </p:cNvSpPr>
          <p:nvPr>
            <p:ph idx="1"/>
          </p:nvPr>
        </p:nvSpPr>
        <p:spPr>
          <a:xfrm>
            <a:off x="3869268" y="864108"/>
            <a:ext cx="7315200" cy="5120640"/>
          </a:xfrm>
        </p:spPr>
        <p:txBody>
          <a:bodyPr anchor="t"/>
          <a:lstStyle/>
          <a:p>
            <a:endParaRPr lang="en-US" dirty="0"/>
          </a:p>
          <a:p>
            <a:r>
              <a:rPr lang="en-US" sz="2400" dirty="0"/>
              <a:t>Saturation indicates difference in the amount of the phenomenon</a:t>
            </a:r>
          </a:p>
          <a:p>
            <a:r>
              <a:rPr lang="en-US" sz="2400" dirty="0" err="1"/>
              <a:t>Protip</a:t>
            </a:r>
            <a:r>
              <a:rPr lang="en-US" sz="2400" dirty="0"/>
              <a:t> #1: no more than 5-6 levels</a:t>
            </a:r>
          </a:p>
          <a:p>
            <a:r>
              <a:rPr lang="en-US" sz="2400" dirty="0" err="1"/>
              <a:t>Protip</a:t>
            </a:r>
            <a:r>
              <a:rPr lang="en-US" sz="2400" dirty="0"/>
              <a:t> #2: people interpret darker as meaning more</a:t>
            </a:r>
          </a:p>
          <a:p>
            <a:endParaRPr lang="en-US" dirty="0"/>
          </a:p>
        </p:txBody>
      </p:sp>
      <p:sp>
        <p:nvSpPr>
          <p:cNvPr id="6" name="Rounded Rectangle 5">
            <a:extLst>
              <a:ext uri="{FF2B5EF4-FFF2-40B4-BE49-F238E27FC236}">
                <a16:creationId xmlns:a16="http://schemas.microsoft.com/office/drawing/2014/main" id="{A3991D15-EC40-C502-55AD-D76ABEB76BFA}"/>
              </a:ext>
            </a:extLst>
          </p:cNvPr>
          <p:cNvSpPr/>
          <p:nvPr/>
        </p:nvSpPr>
        <p:spPr>
          <a:xfrm>
            <a:off x="3869268" y="3180521"/>
            <a:ext cx="7726384" cy="3048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457200" indent="-457200">
              <a:buFont typeface="Arial" panose="020B0604020202020204" pitchFamily="34" charset="0"/>
              <a:buChar char="•"/>
            </a:pPr>
            <a:r>
              <a:rPr lang="en-US" sz="2400" dirty="0"/>
              <a:t>Work with the person next to you to find an example of a visualization with a sequential color scheme</a:t>
            </a:r>
          </a:p>
          <a:p>
            <a:pPr marL="457200" indent="-457200">
              <a:buFont typeface="Arial" panose="020B0604020202020204" pitchFamily="34" charset="0"/>
              <a:buChar char="•"/>
            </a:pPr>
            <a:r>
              <a:rPr lang="en-US" sz="2400" dirty="0"/>
              <a:t>You can look anywhere you want, but here are some potential sources: </a:t>
            </a:r>
            <a:r>
              <a:rPr lang="en-US" sz="2400" dirty="0">
                <a:hlinkClick r:id="rId2"/>
              </a:rPr>
              <a:t>FiveThirtyEight</a:t>
            </a:r>
            <a:r>
              <a:rPr lang="en-US" sz="2400" dirty="0"/>
              <a:t>, </a:t>
            </a:r>
            <a:r>
              <a:rPr lang="en-US" sz="2400" dirty="0">
                <a:hlinkClick r:id="rId3"/>
              </a:rPr>
              <a:t>New York Times</a:t>
            </a:r>
            <a:r>
              <a:rPr lang="en-US" sz="2400" dirty="0"/>
              <a:t>, </a:t>
            </a:r>
            <a:r>
              <a:rPr lang="en-US" sz="2400" dirty="0">
                <a:hlinkClick r:id="rId4"/>
              </a:rPr>
              <a:t>Wall Street Journal</a:t>
            </a:r>
            <a:r>
              <a:rPr lang="en-US" sz="2400" dirty="0"/>
              <a:t>, </a:t>
            </a:r>
            <a:r>
              <a:rPr lang="en-US" sz="2400" dirty="0">
                <a:hlinkClick r:id="rId5"/>
              </a:rPr>
              <a:t>Tableau Viz of the Day </a:t>
            </a:r>
            <a:r>
              <a:rPr lang="en-US" sz="2400" dirty="0"/>
              <a:t> </a:t>
            </a:r>
          </a:p>
          <a:p>
            <a:pPr marL="457200" indent="-457200">
              <a:buFont typeface="Arial" panose="020B0604020202020204" pitchFamily="34" charset="0"/>
              <a:buChar char="•"/>
            </a:pPr>
            <a:r>
              <a:rPr lang="en-US" sz="2400" dirty="0"/>
              <a:t>Add your example to the appropriate page of the </a:t>
            </a:r>
            <a:r>
              <a:rPr lang="en-US" sz="2400" dirty="0" err="1"/>
              <a:t>Jamboard</a:t>
            </a:r>
            <a:r>
              <a:rPr lang="en-US" sz="2400" dirty="0"/>
              <a:t> here: </a:t>
            </a:r>
            <a:r>
              <a:rPr lang="en-US" sz="2400" dirty="0">
                <a:hlinkClick r:id="rId6"/>
              </a:rPr>
              <a:t>Colormap Examples</a:t>
            </a:r>
            <a:r>
              <a:rPr lang="en-US" sz="2400" dirty="0"/>
              <a:t> </a:t>
            </a:r>
          </a:p>
        </p:txBody>
      </p:sp>
    </p:spTree>
    <p:extLst>
      <p:ext uri="{BB962C8B-B14F-4D97-AF65-F5344CB8AC3E}">
        <p14:creationId xmlns:p14="http://schemas.microsoft.com/office/powerpoint/2010/main" val="41294852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3535-C6AA-AADC-1362-5A26630A78B5}"/>
              </a:ext>
            </a:extLst>
          </p:cNvPr>
          <p:cNvSpPr>
            <a:spLocks noGrp="1"/>
          </p:cNvSpPr>
          <p:nvPr>
            <p:ph type="title"/>
          </p:nvPr>
        </p:nvSpPr>
        <p:spPr/>
        <p:txBody>
          <a:bodyPr/>
          <a:lstStyle/>
          <a:p>
            <a:r>
              <a:rPr lang="en-US" dirty="0"/>
              <a:t>Divergent</a:t>
            </a:r>
          </a:p>
        </p:txBody>
      </p:sp>
      <p:graphicFrame>
        <p:nvGraphicFramePr>
          <p:cNvPr id="4" name="Table 4">
            <a:extLst>
              <a:ext uri="{FF2B5EF4-FFF2-40B4-BE49-F238E27FC236}">
                <a16:creationId xmlns:a16="http://schemas.microsoft.com/office/drawing/2014/main" id="{F6EA7B60-AB79-2676-A3B1-E69DB68F5DF9}"/>
              </a:ext>
            </a:extLst>
          </p:cNvPr>
          <p:cNvGraphicFramePr>
            <a:graphicFrameLocks noGrp="1"/>
          </p:cNvGraphicFramePr>
          <p:nvPr>
            <p:extLst>
              <p:ext uri="{D42A27DB-BD31-4B8C-83A1-F6EECF244321}">
                <p14:modId xmlns:p14="http://schemas.microsoft.com/office/powerpoint/2010/main" val="1580774434"/>
              </p:ext>
            </p:extLst>
          </p:nvPr>
        </p:nvGraphicFramePr>
        <p:xfrm>
          <a:off x="3609008" y="752997"/>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224996788"/>
                    </a:ext>
                  </a:extLst>
                </a:gridCol>
                <a:gridCol w="1625600">
                  <a:extLst>
                    <a:ext uri="{9D8B030D-6E8A-4147-A177-3AD203B41FA5}">
                      <a16:colId xmlns:a16="http://schemas.microsoft.com/office/drawing/2014/main" val="639266403"/>
                    </a:ext>
                  </a:extLst>
                </a:gridCol>
                <a:gridCol w="1625600">
                  <a:extLst>
                    <a:ext uri="{9D8B030D-6E8A-4147-A177-3AD203B41FA5}">
                      <a16:colId xmlns:a16="http://schemas.microsoft.com/office/drawing/2014/main" val="234310839"/>
                    </a:ext>
                  </a:extLst>
                </a:gridCol>
                <a:gridCol w="1625600">
                  <a:extLst>
                    <a:ext uri="{9D8B030D-6E8A-4147-A177-3AD203B41FA5}">
                      <a16:colId xmlns:a16="http://schemas.microsoft.com/office/drawing/2014/main" val="570660268"/>
                    </a:ext>
                  </a:extLst>
                </a:gridCol>
                <a:gridCol w="1625600">
                  <a:extLst>
                    <a:ext uri="{9D8B030D-6E8A-4147-A177-3AD203B41FA5}">
                      <a16:colId xmlns:a16="http://schemas.microsoft.com/office/drawing/2014/main" val="3681161973"/>
                    </a:ext>
                  </a:extLst>
                </a:gridCol>
              </a:tblGrid>
              <a:tr h="370840">
                <a:tc>
                  <a:txBody>
                    <a:bodyPr/>
                    <a:lstStyle/>
                    <a:p>
                      <a:endParaRPr lang="en-US" dirty="0"/>
                    </a:p>
                  </a:txBody>
                  <a:tcPr>
                    <a:solidFill>
                      <a:srgbClr val="D7191C"/>
                    </a:solidFill>
                  </a:tcPr>
                </a:tc>
                <a:tc>
                  <a:txBody>
                    <a:bodyPr/>
                    <a:lstStyle/>
                    <a:p>
                      <a:endParaRPr lang="en-US" dirty="0"/>
                    </a:p>
                  </a:txBody>
                  <a:tcPr>
                    <a:solidFill>
                      <a:srgbClr val="FDAE61"/>
                    </a:solidFill>
                  </a:tcPr>
                </a:tc>
                <a:tc>
                  <a:txBody>
                    <a:bodyPr/>
                    <a:lstStyle/>
                    <a:p>
                      <a:endParaRPr lang="en-US" dirty="0"/>
                    </a:p>
                  </a:txBody>
                  <a:tcPr>
                    <a:solidFill>
                      <a:srgbClr val="FFFFBF"/>
                    </a:solidFill>
                  </a:tcPr>
                </a:tc>
                <a:tc>
                  <a:txBody>
                    <a:bodyPr/>
                    <a:lstStyle/>
                    <a:p>
                      <a:endParaRPr lang="en-US" dirty="0"/>
                    </a:p>
                  </a:txBody>
                  <a:tcPr>
                    <a:solidFill>
                      <a:srgbClr val="ABD9E9"/>
                    </a:solidFill>
                  </a:tcPr>
                </a:tc>
                <a:tc>
                  <a:txBody>
                    <a:bodyPr/>
                    <a:lstStyle/>
                    <a:p>
                      <a:endParaRPr lang="en-US" dirty="0"/>
                    </a:p>
                  </a:txBody>
                  <a:tcPr>
                    <a:solidFill>
                      <a:srgbClr val="2C7BB6"/>
                    </a:solidFill>
                  </a:tcPr>
                </a:tc>
                <a:extLst>
                  <a:ext uri="{0D108BD9-81ED-4DB2-BD59-A6C34878D82A}">
                    <a16:rowId xmlns:a16="http://schemas.microsoft.com/office/drawing/2014/main" val="1504812798"/>
                  </a:ext>
                </a:extLst>
              </a:tr>
            </a:tbl>
          </a:graphicData>
        </a:graphic>
      </p:graphicFrame>
      <p:sp>
        <p:nvSpPr>
          <p:cNvPr id="5" name="Content Placeholder 2">
            <a:extLst>
              <a:ext uri="{FF2B5EF4-FFF2-40B4-BE49-F238E27FC236}">
                <a16:creationId xmlns:a16="http://schemas.microsoft.com/office/drawing/2014/main" id="{2B65D734-A784-3B47-16BD-02F2E5ACD3E3}"/>
              </a:ext>
            </a:extLst>
          </p:cNvPr>
          <p:cNvSpPr>
            <a:spLocks noGrp="1"/>
          </p:cNvSpPr>
          <p:nvPr>
            <p:ph idx="1"/>
          </p:nvPr>
        </p:nvSpPr>
        <p:spPr>
          <a:xfrm>
            <a:off x="3869268" y="864108"/>
            <a:ext cx="7315200" cy="5120640"/>
          </a:xfrm>
        </p:spPr>
        <p:txBody>
          <a:bodyPr anchor="t"/>
          <a:lstStyle/>
          <a:p>
            <a:endParaRPr lang="en-US" dirty="0"/>
          </a:p>
          <a:p>
            <a:r>
              <a:rPr lang="en-US" sz="2400" dirty="0"/>
              <a:t>Two colors used to indicate extremes of a range</a:t>
            </a:r>
          </a:p>
          <a:p>
            <a:r>
              <a:rPr lang="en-US" sz="2400" dirty="0" err="1"/>
              <a:t>Protip</a:t>
            </a:r>
            <a:r>
              <a:rPr lang="en-US" sz="2400" dirty="0"/>
              <a:t> #1: neutral color in the middle</a:t>
            </a:r>
          </a:p>
          <a:p>
            <a:r>
              <a:rPr lang="en-US" sz="2400" dirty="0" err="1"/>
              <a:t>Protip</a:t>
            </a:r>
            <a:r>
              <a:rPr lang="en-US" sz="2400" dirty="0"/>
              <a:t> #2: differentiate between “average” or midpoint and “no data”</a:t>
            </a:r>
          </a:p>
          <a:p>
            <a:endParaRPr lang="en-US" dirty="0"/>
          </a:p>
        </p:txBody>
      </p:sp>
      <p:sp>
        <p:nvSpPr>
          <p:cNvPr id="6" name="Rounded Rectangle 5">
            <a:extLst>
              <a:ext uri="{FF2B5EF4-FFF2-40B4-BE49-F238E27FC236}">
                <a16:creationId xmlns:a16="http://schemas.microsoft.com/office/drawing/2014/main" id="{426D2672-3DD8-23C0-6796-80D484DA4982}"/>
              </a:ext>
            </a:extLst>
          </p:cNvPr>
          <p:cNvSpPr/>
          <p:nvPr/>
        </p:nvSpPr>
        <p:spPr>
          <a:xfrm>
            <a:off x="3869268" y="3180521"/>
            <a:ext cx="7726384" cy="304800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457200" indent="-457200">
              <a:buFont typeface="Arial" panose="020B0604020202020204" pitchFamily="34" charset="0"/>
              <a:buChar char="•"/>
            </a:pPr>
            <a:r>
              <a:rPr lang="en-US" sz="2400" dirty="0"/>
              <a:t>Work with the person next to you to find an example of a visualization with a divergent color scheme</a:t>
            </a:r>
          </a:p>
          <a:p>
            <a:pPr marL="457200" indent="-457200">
              <a:buFont typeface="Arial" panose="020B0604020202020204" pitchFamily="34" charset="0"/>
              <a:buChar char="•"/>
            </a:pPr>
            <a:r>
              <a:rPr lang="en-US" sz="2400" dirty="0"/>
              <a:t>You can look anywhere you want, but here are some potential sources: </a:t>
            </a:r>
            <a:r>
              <a:rPr lang="en-US" sz="2400" dirty="0">
                <a:hlinkClick r:id="rId2"/>
              </a:rPr>
              <a:t>FiveThirtyEight</a:t>
            </a:r>
            <a:r>
              <a:rPr lang="en-US" sz="2400" dirty="0"/>
              <a:t>, </a:t>
            </a:r>
            <a:r>
              <a:rPr lang="en-US" sz="2400" dirty="0">
                <a:hlinkClick r:id="rId3"/>
              </a:rPr>
              <a:t>New York Times</a:t>
            </a:r>
            <a:r>
              <a:rPr lang="en-US" sz="2400" dirty="0"/>
              <a:t>, </a:t>
            </a:r>
            <a:r>
              <a:rPr lang="en-US" sz="2400" dirty="0">
                <a:hlinkClick r:id="rId4"/>
              </a:rPr>
              <a:t>Wall Street Journal</a:t>
            </a:r>
            <a:r>
              <a:rPr lang="en-US" sz="2400" dirty="0"/>
              <a:t>, </a:t>
            </a:r>
            <a:r>
              <a:rPr lang="en-US" sz="2400" dirty="0">
                <a:hlinkClick r:id="rId5"/>
              </a:rPr>
              <a:t>Tableau Viz of the Day </a:t>
            </a:r>
            <a:r>
              <a:rPr lang="en-US" sz="2400" dirty="0"/>
              <a:t> </a:t>
            </a:r>
          </a:p>
          <a:p>
            <a:pPr marL="457200" indent="-457200">
              <a:buFont typeface="Arial" panose="020B0604020202020204" pitchFamily="34" charset="0"/>
              <a:buChar char="•"/>
            </a:pPr>
            <a:r>
              <a:rPr lang="en-US" sz="2400" dirty="0"/>
              <a:t>Add your example to the appropriate page of the </a:t>
            </a:r>
            <a:r>
              <a:rPr lang="en-US" sz="2400" dirty="0" err="1"/>
              <a:t>Jamboard</a:t>
            </a:r>
            <a:r>
              <a:rPr lang="en-US" sz="2400" dirty="0"/>
              <a:t> here: </a:t>
            </a:r>
            <a:r>
              <a:rPr lang="en-US" sz="2400" dirty="0">
                <a:hlinkClick r:id="rId6"/>
              </a:rPr>
              <a:t>Colormap Examples</a:t>
            </a:r>
            <a:r>
              <a:rPr lang="en-US" sz="2400" dirty="0"/>
              <a:t> </a:t>
            </a:r>
          </a:p>
        </p:txBody>
      </p:sp>
    </p:spTree>
    <p:extLst>
      <p:ext uri="{BB962C8B-B14F-4D97-AF65-F5344CB8AC3E}">
        <p14:creationId xmlns:p14="http://schemas.microsoft.com/office/powerpoint/2010/main" val="1062193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close human perceptual judgement is to an objective measurement of the stimulus</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75632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close human perceptual judgement is to an objective measurement of the stimulus</a:t>
            </a:r>
          </a:p>
          <a:p>
            <a:pPr marL="0" indent="0">
              <a:buNone/>
            </a:pPr>
            <a:endParaRPr lang="en-US" sz="2800" dirty="0"/>
          </a:p>
          <a:p>
            <a:pPr marL="0" indent="0">
              <a:buNone/>
            </a:pPr>
            <a:endParaRPr lang="en-US" sz="2800" dirty="0"/>
          </a:p>
        </p:txBody>
      </p:sp>
      <p:sp>
        <p:nvSpPr>
          <p:cNvPr id="4" name="Rectangle 3">
            <a:extLst>
              <a:ext uri="{FF2B5EF4-FFF2-40B4-BE49-F238E27FC236}">
                <a16:creationId xmlns:a16="http://schemas.microsoft.com/office/drawing/2014/main" id="{F75282F6-D2CE-30EA-2BA9-41C944CA4EBD}"/>
              </a:ext>
            </a:extLst>
          </p:cNvPr>
          <p:cNvSpPr/>
          <p:nvPr/>
        </p:nvSpPr>
        <p:spPr>
          <a:xfrm>
            <a:off x="3935529" y="2698871"/>
            <a:ext cx="3657600" cy="72555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E72EC48-4BA2-F2B8-EE66-5A276B4CE2A6}"/>
              </a:ext>
            </a:extLst>
          </p:cNvPr>
          <p:cNvSpPr/>
          <p:nvPr/>
        </p:nvSpPr>
        <p:spPr>
          <a:xfrm>
            <a:off x="3935529" y="3616252"/>
            <a:ext cx="7315200" cy="72555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 name="Alternate Process 5">
            <a:extLst>
              <a:ext uri="{FF2B5EF4-FFF2-40B4-BE49-F238E27FC236}">
                <a16:creationId xmlns:a16="http://schemas.microsoft.com/office/drawing/2014/main" id="{88D7064F-7A71-BE07-FB5A-D2BF13546179}"/>
              </a:ext>
            </a:extLst>
          </p:cNvPr>
          <p:cNvSpPr/>
          <p:nvPr/>
        </p:nvSpPr>
        <p:spPr>
          <a:xfrm>
            <a:off x="4273459" y="4808351"/>
            <a:ext cx="6639339" cy="72555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How much longer is the second bar?</a:t>
            </a:r>
          </a:p>
        </p:txBody>
      </p:sp>
    </p:spTree>
    <p:extLst>
      <p:ext uri="{BB962C8B-B14F-4D97-AF65-F5344CB8AC3E}">
        <p14:creationId xmlns:p14="http://schemas.microsoft.com/office/powerpoint/2010/main" val="1034056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close human perceptual judgement is to an objective measurement of the stimulus</a:t>
            </a:r>
          </a:p>
          <a:p>
            <a:pPr marL="0" indent="0">
              <a:buNone/>
            </a:pPr>
            <a:endParaRPr lang="en-US" sz="2800" dirty="0"/>
          </a:p>
          <a:p>
            <a:pPr marL="0" indent="0">
              <a:buNone/>
            </a:pPr>
            <a:endParaRPr lang="en-US" sz="2800" dirty="0"/>
          </a:p>
        </p:txBody>
      </p:sp>
      <p:sp>
        <p:nvSpPr>
          <p:cNvPr id="4" name="Rectangle 3">
            <a:extLst>
              <a:ext uri="{FF2B5EF4-FFF2-40B4-BE49-F238E27FC236}">
                <a16:creationId xmlns:a16="http://schemas.microsoft.com/office/drawing/2014/main" id="{F75282F6-D2CE-30EA-2BA9-41C944CA4EBD}"/>
              </a:ext>
            </a:extLst>
          </p:cNvPr>
          <p:cNvSpPr/>
          <p:nvPr/>
        </p:nvSpPr>
        <p:spPr>
          <a:xfrm>
            <a:off x="3935529" y="2698871"/>
            <a:ext cx="3657600" cy="72555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E72EC48-4BA2-F2B8-EE66-5A276B4CE2A6}"/>
              </a:ext>
            </a:extLst>
          </p:cNvPr>
          <p:cNvSpPr/>
          <p:nvPr/>
        </p:nvSpPr>
        <p:spPr>
          <a:xfrm>
            <a:off x="3935529" y="3616252"/>
            <a:ext cx="7315200" cy="72555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 name="Alternate Process 5">
            <a:extLst>
              <a:ext uri="{FF2B5EF4-FFF2-40B4-BE49-F238E27FC236}">
                <a16:creationId xmlns:a16="http://schemas.microsoft.com/office/drawing/2014/main" id="{88D7064F-7A71-BE07-FB5A-D2BF13546179}"/>
              </a:ext>
            </a:extLst>
          </p:cNvPr>
          <p:cNvSpPr/>
          <p:nvPr/>
        </p:nvSpPr>
        <p:spPr>
          <a:xfrm>
            <a:off x="4273459" y="4808351"/>
            <a:ext cx="6639339" cy="117639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How much longer is the second bar?</a:t>
            </a:r>
          </a:p>
          <a:p>
            <a:pPr algn="ctr"/>
            <a:r>
              <a:rPr lang="en-US" sz="2800" dirty="0">
                <a:solidFill>
                  <a:srgbClr val="C00000"/>
                </a:solidFill>
              </a:rPr>
              <a:t>2X</a:t>
            </a:r>
          </a:p>
        </p:txBody>
      </p:sp>
    </p:spTree>
    <p:extLst>
      <p:ext uri="{BB962C8B-B14F-4D97-AF65-F5344CB8AC3E}">
        <p14:creationId xmlns:p14="http://schemas.microsoft.com/office/powerpoint/2010/main" val="257951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3200" b="1" dirty="0"/>
              <a:t>Definition: </a:t>
            </a:r>
            <a:r>
              <a:rPr lang="en-US" sz="2800" dirty="0"/>
              <a:t>how close human perceptual judgement is to an objective measurement of the stimulus</a:t>
            </a:r>
          </a:p>
          <a:p>
            <a:pPr marL="0" indent="0">
              <a:buNone/>
            </a:pPr>
            <a:endParaRPr lang="en-US" sz="2800" dirty="0"/>
          </a:p>
          <a:p>
            <a:pPr marL="0" indent="0">
              <a:buNone/>
            </a:pPr>
            <a:endParaRPr lang="en-US" sz="2800" dirty="0"/>
          </a:p>
        </p:txBody>
      </p:sp>
      <p:sp>
        <p:nvSpPr>
          <p:cNvPr id="4" name="Rectangle 3">
            <a:extLst>
              <a:ext uri="{FF2B5EF4-FFF2-40B4-BE49-F238E27FC236}">
                <a16:creationId xmlns:a16="http://schemas.microsoft.com/office/drawing/2014/main" id="{F75282F6-D2CE-30EA-2BA9-41C944CA4EBD}"/>
              </a:ext>
            </a:extLst>
          </p:cNvPr>
          <p:cNvSpPr/>
          <p:nvPr/>
        </p:nvSpPr>
        <p:spPr>
          <a:xfrm>
            <a:off x="5466520" y="2825959"/>
            <a:ext cx="914400" cy="9144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E72EC48-4BA2-F2B8-EE66-5A276B4CE2A6}"/>
              </a:ext>
            </a:extLst>
          </p:cNvPr>
          <p:cNvSpPr/>
          <p:nvPr/>
        </p:nvSpPr>
        <p:spPr>
          <a:xfrm>
            <a:off x="7593128" y="2368759"/>
            <a:ext cx="1828800" cy="18288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 name="Alternate Process 5">
            <a:extLst>
              <a:ext uri="{FF2B5EF4-FFF2-40B4-BE49-F238E27FC236}">
                <a16:creationId xmlns:a16="http://schemas.microsoft.com/office/drawing/2014/main" id="{88D7064F-7A71-BE07-FB5A-D2BF13546179}"/>
              </a:ext>
            </a:extLst>
          </p:cNvPr>
          <p:cNvSpPr/>
          <p:nvPr/>
        </p:nvSpPr>
        <p:spPr>
          <a:xfrm>
            <a:off x="4273459" y="4808351"/>
            <a:ext cx="6639339" cy="725557"/>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solidFill>
                  <a:srgbClr val="C00000"/>
                </a:solidFill>
              </a:rPr>
              <a:t>How much bigger is the second square?</a:t>
            </a:r>
          </a:p>
        </p:txBody>
      </p:sp>
    </p:spTree>
    <p:extLst>
      <p:ext uri="{BB962C8B-B14F-4D97-AF65-F5344CB8AC3E}">
        <p14:creationId xmlns:p14="http://schemas.microsoft.com/office/powerpoint/2010/main" val="339353698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2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3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1141</TotalTime>
  <Words>2092</Words>
  <Application>Microsoft Macintosh PowerPoint</Application>
  <PresentationFormat>Widescreen</PresentationFormat>
  <Paragraphs>269</Paragraphs>
  <Slides>52</Slides>
  <Notes>20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52</vt:i4>
      </vt:variant>
    </vt:vector>
  </HeadingPairs>
  <TitlesOfParts>
    <vt:vector size="65" baseType="lpstr">
      <vt:lpstr>Arial</vt:lpstr>
      <vt:lpstr>Calibri</vt:lpstr>
      <vt:lpstr>Corbel</vt:lpstr>
      <vt:lpstr>Futura</vt:lpstr>
      <vt:lpstr>Gill Sans</vt:lpstr>
      <vt:lpstr>Helvetica</vt:lpstr>
      <vt:lpstr>Helvetica Neue</vt:lpstr>
      <vt:lpstr>Times New Roman</vt:lpstr>
      <vt:lpstr>Wingdings 2</vt:lpstr>
      <vt:lpstr>Frame</vt:lpstr>
      <vt:lpstr>2_New_Template8</vt:lpstr>
      <vt:lpstr>3_New_Template8</vt:lpstr>
      <vt:lpstr>New_Template8</vt:lpstr>
      <vt:lpstr>Color and Perception</vt:lpstr>
      <vt:lpstr>Perception</vt:lpstr>
      <vt:lpstr>Recall</vt:lpstr>
      <vt:lpstr>Recall</vt:lpstr>
      <vt:lpstr>Perception</vt:lpstr>
      <vt:lpstr>Accuracy</vt:lpstr>
      <vt:lpstr>Accuracy</vt:lpstr>
      <vt:lpstr>Accuracy</vt:lpstr>
      <vt:lpstr>Accuracy</vt:lpstr>
      <vt:lpstr>Accuracy</vt:lpstr>
      <vt:lpstr>Accuracy</vt:lpstr>
      <vt:lpstr>Accuracy</vt:lpstr>
      <vt:lpstr>Accuracy</vt:lpstr>
      <vt:lpstr>Discriminability</vt:lpstr>
      <vt:lpstr>Separability</vt:lpstr>
      <vt:lpstr>Visual Popout</vt:lpstr>
      <vt:lpstr>Visual Popout</vt:lpstr>
      <vt:lpstr>Visual Popout</vt:lpstr>
      <vt:lpstr>Visual Popout</vt:lpstr>
      <vt:lpstr>Visual Popout</vt:lpstr>
      <vt:lpstr>Visual Popout</vt:lpstr>
      <vt:lpstr>Grouping</vt:lpstr>
      <vt:lpstr>Grouping</vt:lpstr>
      <vt:lpstr>Grouping</vt:lpstr>
      <vt:lpstr>Grouping</vt:lpstr>
      <vt:lpstr>Grouping</vt:lpstr>
      <vt:lpstr>Grouping</vt:lpstr>
      <vt:lpstr>Color (and perception) </vt:lpstr>
      <vt:lpstr>Color results from different wavelengths of light.</vt:lpstr>
      <vt:lpstr>Your eye takes in light waves and translates them to lightness/darkness and color.  </vt:lpstr>
      <vt:lpstr>Your eye takes in light waves and translates them to lightness/darkness and color.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Colormaps</vt:lpstr>
      <vt:lpstr>Categorical</vt:lpstr>
      <vt:lpstr>Sequential</vt:lpstr>
      <vt:lpstr>Divergent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Mosca, Ab</dc:creator>
  <cp:lastModifiedBy>Mosca, Ab</cp:lastModifiedBy>
  <cp:revision>54</cp:revision>
  <cp:lastPrinted>2022-07-12T23:43:42Z</cp:lastPrinted>
  <dcterms:created xsi:type="dcterms:W3CDTF">2022-07-07T13:23:27Z</dcterms:created>
  <dcterms:modified xsi:type="dcterms:W3CDTF">2022-07-13T19:52:30Z</dcterms:modified>
</cp:coreProperties>
</file>